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7" r:id="rId3"/>
    <p:sldId id="258" r:id="rId4"/>
    <p:sldId id="259" r:id="rId5"/>
    <p:sldId id="270" r:id="rId6"/>
    <p:sldId id="263" r:id="rId7"/>
    <p:sldId id="273" r:id="rId8"/>
    <p:sldId id="277" r:id="rId9"/>
    <p:sldId id="261" r:id="rId10"/>
    <p:sldId id="279" r:id="rId11"/>
    <p:sldId id="278" r:id="rId12"/>
    <p:sldId id="264" r:id="rId13"/>
    <p:sldId id="267" r:id="rId14"/>
    <p:sldId id="271" r:id="rId15"/>
    <p:sldId id="268" r:id="rId16"/>
    <p:sldId id="272" r:id="rId17"/>
    <p:sldId id="266" r:id="rId18"/>
    <p:sldId id="274" r:id="rId19"/>
    <p:sldId id="275" r:id="rId20"/>
    <p:sldId id="262" r:id="rId21"/>
    <p:sldId id="276" r:id="rId22"/>
    <p:sldId id="28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91"/>
    <p:restoredTop sz="72576"/>
  </p:normalViewPr>
  <p:slideViewPr>
    <p:cSldViewPr snapToGrid="0" snapToObjects="1">
      <p:cViewPr>
        <p:scale>
          <a:sx n="88" d="100"/>
          <a:sy n="88" d="100"/>
        </p:scale>
        <p:origin x="2040" y="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8E9995-17A5-BC48-BD0B-C32F13B092C7}" type="datetimeFigureOut">
              <a:rPr lang="en-US" smtClean="0"/>
              <a:t>4/2/19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5A22E5-FCCA-9849-B1E6-955340F5AD8C}" type="slidenum">
              <a:rPr lang="en-US" smtClean="0"/>
              <a:t>‹#›</a:t>
            </a:fld>
            <a:endParaRPr lang="en-US"/>
          </a:p>
        </p:txBody>
      </p:sp>
    </p:spTree>
    <p:extLst>
      <p:ext uri="{BB962C8B-B14F-4D97-AF65-F5344CB8AC3E}">
        <p14:creationId xmlns:p14="http://schemas.microsoft.com/office/powerpoint/2010/main" val="2098937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currently in my</a:t>
            </a:r>
            <a:r>
              <a:rPr lang="en-US" baseline="0" dirty="0" smtClean="0"/>
              <a:t> 4</a:t>
            </a:r>
            <a:r>
              <a:rPr lang="en-US" baseline="30000" dirty="0" smtClean="0"/>
              <a:t>th</a:t>
            </a:r>
            <a:r>
              <a:rPr lang="en-US" baseline="0" dirty="0" smtClean="0"/>
              <a:t> year of undergrad in the bioinformatics program. I’ll start off with a brief introduction of my program just in case anyone was curious about what a undergraduate in bioinformatics actually learns. The bioinformatics and computational biology specialist at </a:t>
            </a:r>
            <a:r>
              <a:rPr lang="en-US" baseline="0" dirty="0" err="1" smtClean="0"/>
              <a:t>uoft</a:t>
            </a:r>
            <a:r>
              <a:rPr lang="en-US" baseline="0" dirty="0" smtClean="0"/>
              <a:t> is actually a joint program hosted by the computer science and formerly the biochemistry department and from this year on the cell and systems biology department. </a:t>
            </a:r>
          </a:p>
          <a:p>
            <a:endParaRPr lang="en-US" baseline="0" dirty="0" smtClean="0"/>
          </a:p>
          <a:p>
            <a:r>
              <a:rPr lang="en-US" baseline="0" dirty="0" smtClean="0"/>
              <a:t>Our computer science background includes learning languages such as java, C, SQL, python, R </a:t>
            </a:r>
          </a:p>
          <a:p>
            <a:r>
              <a:rPr lang="en-US" baseline="0" dirty="0" smtClean="0"/>
              <a:t>And theories like algorithms, object oriented programming, and other computational theory such as data structures. </a:t>
            </a:r>
          </a:p>
          <a:p>
            <a:endParaRPr lang="en-US" baseline="0" dirty="0" smtClean="0"/>
          </a:p>
          <a:p>
            <a:r>
              <a:rPr lang="en-US" baseline="0" dirty="0" smtClean="0"/>
              <a:t>Our background in life science includes the basic first and second year life science courses, and additionally a specialization in biochemistry and genetics.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E65A22E5-FCCA-9849-B1E6-955340F5AD8C}" type="slidenum">
              <a:rPr lang="en-US" smtClean="0"/>
              <a:t>2</a:t>
            </a:fld>
            <a:endParaRPr lang="en-US"/>
          </a:p>
        </p:txBody>
      </p:sp>
    </p:spTree>
    <p:extLst>
      <p:ext uri="{BB962C8B-B14F-4D97-AF65-F5344CB8AC3E}">
        <p14:creationId xmlns:p14="http://schemas.microsoft.com/office/powerpoint/2010/main" val="136037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a:t>
            </a:r>
            <a:r>
              <a:rPr lang="en-US" dirty="0" err="1" smtClean="0"/>
              <a:t>breifly</a:t>
            </a:r>
            <a:r>
              <a:rPr lang="en-US" baseline="0" dirty="0" smtClean="0"/>
              <a:t> explain what the </a:t>
            </a:r>
            <a:r>
              <a:rPr lang="en-US" baseline="0" dirty="0" err="1" smtClean="0"/>
              <a:t>prcomp</a:t>
            </a:r>
            <a:r>
              <a:rPr lang="en-US" baseline="0" dirty="0" smtClean="0"/>
              <a:t>() function outputs for principal component analysis</a:t>
            </a:r>
          </a:p>
          <a:p>
            <a:endParaRPr lang="en-US" dirty="0" smtClean="0"/>
          </a:p>
          <a:p>
            <a:r>
              <a:rPr lang="en-US" dirty="0" smtClean="0"/>
              <a:t>The </a:t>
            </a:r>
            <a:r>
              <a:rPr lang="en-US" dirty="0" err="1" smtClean="0"/>
              <a:t>prcomp</a:t>
            </a:r>
            <a:r>
              <a:rPr lang="en-US" dirty="0" smtClean="0"/>
              <a:t>() function</a:t>
            </a:r>
            <a:r>
              <a:rPr lang="en-US" baseline="0" dirty="0" smtClean="0"/>
              <a:t> </a:t>
            </a:r>
            <a:r>
              <a:rPr lang="en-US" baseline="0" dirty="0" err="1" smtClean="0"/>
              <a:t>I</a:t>
            </a:r>
            <a:r>
              <a:rPr lang="en-US" baseline="0" dirty="0" err="1" smtClean="0"/>
              <a:t>returns</a:t>
            </a:r>
            <a:r>
              <a:rPr lang="en-US" baseline="0" dirty="0" smtClean="0"/>
              <a:t> a list of 5 objects, but what </a:t>
            </a:r>
            <a:r>
              <a:rPr lang="en-US" baseline="0" dirty="0" smtClean="0"/>
              <a:t> am using for this tool I’m only interested in the principal component values which are stored in the rotation object - which includes the PC’s of the data set. </a:t>
            </a:r>
          </a:p>
          <a:p>
            <a:r>
              <a:rPr lang="en-US" baseline="0" dirty="0" smtClean="0"/>
              <a:t>Rotation is a </a:t>
            </a:r>
            <a:r>
              <a:rPr lang="en-US" baseline="0" dirty="0" err="1" smtClean="0"/>
              <a:t>dataframe</a:t>
            </a:r>
            <a:r>
              <a:rPr lang="en-US" baseline="0" dirty="0" smtClean="0"/>
              <a:t> in R that contains PC’s as the columns and the species as rows</a:t>
            </a:r>
          </a:p>
          <a:p>
            <a:endParaRPr lang="en-US" baseline="0" dirty="0" smtClean="0"/>
          </a:p>
          <a:p>
            <a:r>
              <a:rPr lang="en-US" baseline="0" dirty="0" smtClean="0"/>
              <a:t>Running a query to restrict the values of the PC’s returns a restricted visualization of the plot.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11</a:t>
            </a:fld>
            <a:endParaRPr lang="en-US"/>
          </a:p>
        </p:txBody>
      </p:sp>
    </p:spTree>
    <p:extLst>
      <p:ext uri="{BB962C8B-B14F-4D97-AF65-F5344CB8AC3E}">
        <p14:creationId xmlns:p14="http://schemas.microsoft.com/office/powerpoint/2010/main" val="886345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if you wanted to plot pc1 with</a:t>
            </a:r>
            <a:r>
              <a:rPr lang="en-US" baseline="0" dirty="0" smtClean="0"/>
              <a:t> pc3 </a:t>
            </a:r>
          </a:p>
          <a:p>
            <a:pPr marL="171450" indent="-171450">
              <a:buFontTx/>
              <a:buChar char="-"/>
            </a:pPr>
            <a:r>
              <a:rPr lang="en-US" baseline="0" dirty="0" smtClean="0"/>
              <a:t>You need to collect the PC1 and PC3 column in rotation data frame</a:t>
            </a:r>
          </a:p>
          <a:p>
            <a:pPr marL="171450" indent="-171450">
              <a:buFontTx/>
              <a:buChar char="-"/>
            </a:pPr>
            <a:r>
              <a:rPr lang="en-US" baseline="0" dirty="0" smtClean="0"/>
              <a:t>And then plot it using </a:t>
            </a:r>
            <a:r>
              <a:rPr lang="en-US" baseline="0" dirty="0" err="1" smtClean="0"/>
              <a:t>biplot</a:t>
            </a:r>
            <a:endParaRPr lang="en-US" baseline="0" dirty="0" smtClean="0"/>
          </a:p>
        </p:txBody>
      </p:sp>
      <p:sp>
        <p:nvSpPr>
          <p:cNvPr id="4" name="Slide Number Placeholder 3"/>
          <p:cNvSpPr>
            <a:spLocks noGrp="1"/>
          </p:cNvSpPr>
          <p:nvPr>
            <p:ph type="sldNum" sz="quarter" idx="10"/>
          </p:nvPr>
        </p:nvSpPr>
        <p:spPr/>
        <p:txBody>
          <a:bodyPr/>
          <a:lstStyle/>
          <a:p>
            <a:fld id="{E65A22E5-FCCA-9849-B1E6-955340F5AD8C}" type="slidenum">
              <a:rPr lang="en-US" smtClean="0"/>
              <a:t>12</a:t>
            </a:fld>
            <a:endParaRPr lang="en-US"/>
          </a:p>
        </p:txBody>
      </p:sp>
    </p:spTree>
    <p:extLst>
      <p:ext uri="{BB962C8B-B14F-4D97-AF65-F5344CB8AC3E}">
        <p14:creationId xmlns:p14="http://schemas.microsoft.com/office/powerpoint/2010/main" val="12551564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13</a:t>
            </a:fld>
            <a:endParaRPr lang="en-US"/>
          </a:p>
        </p:txBody>
      </p:sp>
    </p:spTree>
    <p:extLst>
      <p:ext uri="{BB962C8B-B14F-4D97-AF65-F5344CB8AC3E}">
        <p14:creationId xmlns:p14="http://schemas.microsoft.com/office/powerpoint/2010/main" val="3328784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PC</a:t>
            </a:r>
            <a:r>
              <a:rPr lang="en-US" baseline="0" dirty="0" smtClean="0"/>
              <a:t> range restriction </a:t>
            </a:r>
          </a:p>
          <a:p>
            <a:pPr marL="171450" indent="-171450">
              <a:buFontTx/>
              <a:buChar char="-"/>
            </a:pPr>
            <a:r>
              <a:rPr lang="en-US" baseline="0" dirty="0" smtClean="0"/>
              <a:t>You would have to once again get the PC column of interest from the rotation </a:t>
            </a:r>
            <a:r>
              <a:rPr lang="en-US" baseline="0" dirty="0" err="1" smtClean="0"/>
              <a:t>dataframe</a:t>
            </a:r>
            <a:r>
              <a:rPr lang="en-US" baseline="0" dirty="0" smtClean="0"/>
              <a:t> then run a simply query to restrict the values </a:t>
            </a:r>
          </a:p>
          <a:p>
            <a:pPr marL="628650" lvl="1" indent="-171450">
              <a:buFontTx/>
              <a:buChar char="-"/>
            </a:pPr>
            <a:r>
              <a:rPr lang="en-US" baseline="0" dirty="0" smtClean="0"/>
              <a:t>This would be time consuming, because you would have to manually change and write new lines of code for every restriction your interested in visualizing</a:t>
            </a:r>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14</a:t>
            </a:fld>
            <a:endParaRPr lang="en-US"/>
          </a:p>
        </p:txBody>
      </p:sp>
    </p:spTree>
    <p:extLst>
      <p:ext uri="{BB962C8B-B14F-4D97-AF65-F5344CB8AC3E}">
        <p14:creationId xmlns:p14="http://schemas.microsoft.com/office/powerpoint/2010/main" val="4937129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15</a:t>
            </a:fld>
            <a:endParaRPr lang="en-US"/>
          </a:p>
        </p:txBody>
      </p:sp>
    </p:spTree>
    <p:extLst>
      <p:ext uri="{BB962C8B-B14F-4D97-AF65-F5344CB8AC3E}">
        <p14:creationId xmlns:p14="http://schemas.microsoft.com/office/powerpoint/2010/main" val="19381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Zoom function</a:t>
            </a:r>
          </a:p>
          <a:p>
            <a:pPr marL="171450" indent="-171450">
              <a:buFontTx/>
              <a:buChar char="-"/>
            </a:pPr>
            <a:r>
              <a:rPr lang="en-US" baseline="0" dirty="0" smtClean="0"/>
              <a:t>Using the </a:t>
            </a:r>
            <a:r>
              <a:rPr lang="en-US" baseline="0" dirty="0" err="1" smtClean="0"/>
              <a:t>xlim</a:t>
            </a:r>
            <a:r>
              <a:rPr lang="en-US" baseline="0" dirty="0" smtClean="0"/>
              <a:t> and </a:t>
            </a:r>
            <a:r>
              <a:rPr lang="en-US" baseline="0" dirty="0" err="1" smtClean="0"/>
              <a:t>ylim</a:t>
            </a:r>
            <a:r>
              <a:rPr lang="en-US" baseline="0" dirty="0" smtClean="0"/>
              <a:t> argument that are provided by the </a:t>
            </a:r>
            <a:r>
              <a:rPr lang="en-US" baseline="0" dirty="0" err="1" smtClean="0"/>
              <a:t>biplot</a:t>
            </a:r>
            <a:r>
              <a:rPr lang="en-US" baseline="0" dirty="0" smtClean="0"/>
              <a:t> function, you can restrict the viewing frame of the plot </a:t>
            </a:r>
          </a:p>
          <a:p>
            <a:pPr marL="628650" lvl="1" indent="-171450">
              <a:buFontTx/>
              <a:buChar char="-"/>
            </a:pPr>
            <a:r>
              <a:rPr lang="en-US" baseline="0" dirty="0" smtClean="0"/>
              <a:t>But once again it is tedious work, to have to plot the graph </a:t>
            </a:r>
            <a:r>
              <a:rPr lang="en-US" baseline="0" dirty="0" err="1" smtClean="0"/>
              <a:t>everytime</a:t>
            </a:r>
            <a:r>
              <a:rPr lang="en-US" baseline="0" dirty="0" smtClean="0"/>
              <a:t> you want to change the viewing frame</a:t>
            </a:r>
            <a:endParaRPr lang="en-US" dirty="0" smtClean="0"/>
          </a:p>
        </p:txBody>
      </p:sp>
      <p:sp>
        <p:nvSpPr>
          <p:cNvPr id="4" name="Slide Number Placeholder 3"/>
          <p:cNvSpPr>
            <a:spLocks noGrp="1"/>
          </p:cNvSpPr>
          <p:nvPr>
            <p:ph type="sldNum" sz="quarter" idx="10"/>
          </p:nvPr>
        </p:nvSpPr>
        <p:spPr/>
        <p:txBody>
          <a:bodyPr/>
          <a:lstStyle/>
          <a:p>
            <a:fld id="{E65A22E5-FCCA-9849-B1E6-955340F5AD8C}" type="slidenum">
              <a:rPr lang="en-US" smtClean="0"/>
              <a:t>16</a:t>
            </a:fld>
            <a:endParaRPr lang="en-US"/>
          </a:p>
        </p:txBody>
      </p:sp>
    </p:spTree>
    <p:extLst>
      <p:ext uri="{BB962C8B-B14F-4D97-AF65-F5344CB8AC3E}">
        <p14:creationId xmlns:p14="http://schemas.microsoft.com/office/powerpoint/2010/main" val="4911323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Lastly,</a:t>
            </a:r>
            <a:endParaRPr lang="en-US" baseline="0" dirty="0" smtClean="0"/>
          </a:p>
          <a:p>
            <a:r>
              <a:rPr lang="en-US" baseline="0" dirty="0" smtClean="0"/>
              <a:t>- To incorporate all the functions together it would require a few lines of code just for one specific visualization of the plot </a:t>
            </a:r>
            <a:endParaRPr lang="en-US" dirty="0" smtClean="0"/>
          </a:p>
        </p:txBody>
      </p:sp>
      <p:sp>
        <p:nvSpPr>
          <p:cNvPr id="4" name="Slide Number Placeholder 3"/>
          <p:cNvSpPr>
            <a:spLocks noGrp="1"/>
          </p:cNvSpPr>
          <p:nvPr>
            <p:ph type="sldNum" sz="quarter" idx="10"/>
          </p:nvPr>
        </p:nvSpPr>
        <p:spPr/>
        <p:txBody>
          <a:bodyPr/>
          <a:lstStyle/>
          <a:p>
            <a:fld id="{E65A22E5-FCCA-9849-B1E6-955340F5AD8C}" type="slidenum">
              <a:rPr lang="en-US" smtClean="0"/>
              <a:t>18</a:t>
            </a:fld>
            <a:endParaRPr lang="en-US"/>
          </a:p>
        </p:txBody>
      </p:sp>
    </p:spTree>
    <p:extLst>
      <p:ext uri="{BB962C8B-B14F-4D97-AF65-F5344CB8AC3E}">
        <p14:creationId xmlns:p14="http://schemas.microsoft.com/office/powerpoint/2010/main" val="5413417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 think that is the biggest advantage of this tool, to be able to manipulate all the functions simultaneously with</a:t>
            </a:r>
            <a:r>
              <a:rPr lang="en-US" baseline="0" dirty="0" smtClean="0"/>
              <a:t> a slide of a toggle</a:t>
            </a:r>
            <a:endParaRPr lang="en-US" dirty="0" smtClean="0"/>
          </a:p>
        </p:txBody>
      </p:sp>
      <p:sp>
        <p:nvSpPr>
          <p:cNvPr id="4" name="Slide Number Placeholder 3"/>
          <p:cNvSpPr>
            <a:spLocks noGrp="1"/>
          </p:cNvSpPr>
          <p:nvPr>
            <p:ph type="sldNum" sz="quarter" idx="10"/>
          </p:nvPr>
        </p:nvSpPr>
        <p:spPr/>
        <p:txBody>
          <a:bodyPr/>
          <a:lstStyle/>
          <a:p>
            <a:fld id="{E65A22E5-FCCA-9849-B1E6-955340F5AD8C}" type="slidenum">
              <a:rPr lang="en-US" smtClean="0"/>
              <a:t>19</a:t>
            </a:fld>
            <a:endParaRPr lang="en-US"/>
          </a:p>
        </p:txBody>
      </p:sp>
    </p:spTree>
    <p:extLst>
      <p:ext uri="{BB962C8B-B14F-4D97-AF65-F5344CB8AC3E}">
        <p14:creationId xmlns:p14="http://schemas.microsoft.com/office/powerpoint/2010/main" val="12919976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why is this useful? </a:t>
            </a:r>
          </a:p>
          <a:p>
            <a:endParaRPr lang="en-US" dirty="0" smtClean="0"/>
          </a:p>
          <a:p>
            <a:r>
              <a:rPr lang="en-US" dirty="0" smtClean="0"/>
              <a:t>And this was an unexpected result, but the plot</a:t>
            </a:r>
            <a:r>
              <a:rPr lang="en-US" baseline="0" dirty="0" smtClean="0"/>
              <a:t> function actually produces a plot with better resolution than when the plot is shown in </a:t>
            </a:r>
            <a:r>
              <a:rPr lang="en-US" baseline="0" dirty="0" err="1" smtClean="0"/>
              <a:t>RStudio</a:t>
            </a:r>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20</a:t>
            </a:fld>
            <a:endParaRPr lang="en-US"/>
          </a:p>
        </p:txBody>
      </p:sp>
    </p:spTree>
    <p:extLst>
      <p:ext uri="{BB962C8B-B14F-4D97-AF65-F5344CB8AC3E}">
        <p14:creationId xmlns:p14="http://schemas.microsoft.com/office/powerpoint/2010/main" val="14353264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current tool</a:t>
            </a:r>
            <a:r>
              <a:rPr lang="en-US" baseline="0" dirty="0" smtClean="0"/>
              <a:t> is currently structured in a way that it can only be used with the dune dataset. </a:t>
            </a:r>
          </a:p>
          <a:p>
            <a:endParaRPr lang="en-US" baseline="0" dirty="0" smtClean="0"/>
          </a:p>
          <a:p>
            <a:r>
              <a:rPr lang="en-US" baseline="0" dirty="0" smtClean="0"/>
              <a:t>As a next step to further develop this tool, I think it would be useful to incorporate a "input dataset" function so that the user can use this tool with any data set under investigation</a:t>
            </a:r>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21</a:t>
            </a:fld>
            <a:endParaRPr lang="en-US"/>
          </a:p>
        </p:txBody>
      </p:sp>
    </p:spTree>
    <p:extLst>
      <p:ext uri="{BB962C8B-B14F-4D97-AF65-F5344CB8AC3E}">
        <p14:creationId xmlns:p14="http://schemas.microsoft.com/office/powerpoint/2010/main" val="496057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using this knowledge and the ecology based research in this lab. My project was based on creating an interactive application that would speed up the exploratory data analysis process by allowing the user to visually manipulate multivariate analysis results in real-time. </a:t>
            </a:r>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3</a:t>
            </a:fld>
            <a:endParaRPr lang="en-US"/>
          </a:p>
        </p:txBody>
      </p:sp>
    </p:spTree>
    <p:extLst>
      <p:ext uri="{BB962C8B-B14F-4D97-AF65-F5344CB8AC3E}">
        <p14:creationId xmlns:p14="http://schemas.microsoft.com/office/powerpoint/2010/main" val="1739696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original plan was to use raw data from</a:t>
            </a:r>
            <a:r>
              <a:rPr lang="en-US" baseline="0" dirty="0" smtClean="0"/>
              <a:t> a paper dealing with the hybrid dynamics of swallowtail butterflies. BUT, the data provided by that paper was actually very user-unfriendly so we used the example data from the Community ecology package, vegan in R. </a:t>
            </a:r>
          </a:p>
          <a:p>
            <a:endParaRPr lang="en-US" baseline="0" dirty="0" smtClean="0"/>
          </a:p>
          <a:p>
            <a:r>
              <a:rPr lang="en-US" baseline="0" dirty="0" smtClean="0"/>
              <a:t>This data is the observation of species in specific sites in the Dune Dutch meadows in the Netherlands</a:t>
            </a:r>
          </a:p>
          <a:p>
            <a:endParaRPr lang="en-US" baseline="0" dirty="0" smtClean="0"/>
          </a:p>
          <a:p>
            <a:r>
              <a:rPr lang="en-US" baseline="0" dirty="0" smtClean="0"/>
              <a:t>The actual data itself is given as a  20 by 30 </a:t>
            </a:r>
            <a:r>
              <a:rPr lang="en-US" baseline="0" dirty="0" err="1" smtClean="0"/>
              <a:t>dataframe</a:t>
            </a:r>
            <a:r>
              <a:rPr lang="en-US" baseline="0" dirty="0" smtClean="0"/>
              <a:t> with species as columns and sites they were observed in as rows. </a:t>
            </a:r>
          </a:p>
          <a:p>
            <a:endParaRPr lang="en-US" baseline="0" dirty="0" smtClean="0"/>
          </a:p>
          <a:p>
            <a:r>
              <a:rPr lang="en-US" baseline="0" dirty="0" smtClean="0"/>
              <a:t>For site has additional variables such as moisture management, thickness of soil, use, and manure</a:t>
            </a:r>
          </a:p>
        </p:txBody>
      </p:sp>
      <p:sp>
        <p:nvSpPr>
          <p:cNvPr id="4" name="Slide Number Placeholder 3"/>
          <p:cNvSpPr>
            <a:spLocks noGrp="1"/>
          </p:cNvSpPr>
          <p:nvPr>
            <p:ph type="sldNum" sz="quarter" idx="10"/>
          </p:nvPr>
        </p:nvSpPr>
        <p:spPr/>
        <p:txBody>
          <a:bodyPr/>
          <a:lstStyle/>
          <a:p>
            <a:fld id="{E65A22E5-FCCA-9849-B1E6-955340F5AD8C}" type="slidenum">
              <a:rPr lang="en-US" smtClean="0"/>
              <a:t>4</a:t>
            </a:fld>
            <a:endParaRPr lang="en-US"/>
          </a:p>
        </p:txBody>
      </p:sp>
    </p:spTree>
    <p:extLst>
      <p:ext uri="{BB962C8B-B14F-4D97-AF65-F5344CB8AC3E}">
        <p14:creationId xmlns:p14="http://schemas.microsoft.com/office/powerpoint/2010/main" val="1344768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the workflow that I followed through for this project is first: </a:t>
            </a:r>
          </a:p>
          <a:p>
            <a:endParaRPr lang="en-US" baseline="0" dirty="0" smtClean="0"/>
          </a:p>
          <a:p>
            <a:r>
              <a:rPr lang="en-US" baseline="0" dirty="0" smtClean="0"/>
              <a:t>Data exploration</a:t>
            </a:r>
          </a:p>
          <a:p>
            <a:pPr marL="171450" indent="-171450">
              <a:buFontTx/>
              <a:buChar char="-"/>
            </a:pPr>
            <a:r>
              <a:rPr lang="en-US" baseline="0" dirty="0" smtClean="0"/>
              <a:t>So trying to figure our what visual manipulations are useful </a:t>
            </a:r>
          </a:p>
          <a:p>
            <a:pPr marL="171450" indent="-171450">
              <a:buFontTx/>
              <a:buChar char="-"/>
            </a:pPr>
            <a:r>
              <a:rPr lang="en-US" baseline="0" dirty="0" smtClean="0"/>
              <a:t>And generally how I would go about coding the manipulations</a:t>
            </a:r>
          </a:p>
          <a:p>
            <a:pPr marL="171450" indent="-171450">
              <a:buFontTx/>
              <a:buChar char="-"/>
            </a:pPr>
            <a:endParaRPr lang="en-US" baseline="0" dirty="0" smtClean="0"/>
          </a:p>
          <a:p>
            <a:pPr marL="171450" indent="-171450">
              <a:buFontTx/>
              <a:buChar char="-"/>
            </a:pPr>
            <a:r>
              <a:rPr lang="en-US" baseline="0" dirty="0" smtClean="0"/>
              <a:t>Then the next step I took was to define a Shiny Template, based on the Shiny tutorial we had a few months ago. </a:t>
            </a:r>
          </a:p>
          <a:p>
            <a:pPr marL="171450" indent="-171450">
              <a:buFontTx/>
              <a:buChar char="-"/>
            </a:pPr>
            <a:endParaRPr lang="en-US" baseline="0" dirty="0" smtClean="0"/>
          </a:p>
          <a:p>
            <a:pPr marL="171450" indent="-171450">
              <a:buFontTx/>
              <a:buChar char="-"/>
            </a:pPr>
            <a:r>
              <a:rPr lang="en-US" baseline="0" dirty="0" smtClean="0"/>
              <a:t>And my last step was doing the actual coding portion. </a:t>
            </a:r>
          </a:p>
          <a:p>
            <a:pPr marL="628650" lvl="1" indent="-171450">
              <a:buFontTx/>
              <a:buChar char="-"/>
            </a:pPr>
            <a:r>
              <a:rPr lang="en-US" baseline="0" dirty="0" smtClean="0"/>
              <a:t>And I did this by first trying to get the desired outcome based on small examples and then implementing them into Shiny as input oriented code, which I will discuss more about in a few slides </a:t>
            </a:r>
          </a:p>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E65A22E5-FCCA-9849-B1E6-955340F5AD8C}" type="slidenum">
              <a:rPr lang="en-US" smtClean="0"/>
              <a:t>5</a:t>
            </a:fld>
            <a:endParaRPr lang="en-US"/>
          </a:p>
        </p:txBody>
      </p:sp>
    </p:spTree>
    <p:extLst>
      <p:ext uri="{BB962C8B-B14F-4D97-AF65-F5344CB8AC3E}">
        <p14:creationId xmlns:p14="http://schemas.microsoft.com/office/powerpoint/2010/main" val="1933594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the data set is run through </a:t>
            </a:r>
            <a:r>
              <a:rPr lang="en-US" baseline="0" dirty="0" err="1" smtClean="0"/>
              <a:t>prcomp</a:t>
            </a:r>
            <a:r>
              <a:rPr lang="en-US" baseline="0" dirty="0" smtClean="0"/>
              <a:t>() function in R to get the principle component analysis and then plotted using </a:t>
            </a:r>
            <a:r>
              <a:rPr lang="en-US" baseline="0" dirty="0" err="1" smtClean="0"/>
              <a:t>biplot</a:t>
            </a:r>
            <a:r>
              <a:rPr lang="en-US" baseline="0" dirty="0" smtClean="0"/>
              <a:t>() </a:t>
            </a:r>
          </a:p>
          <a:p>
            <a:pPr marL="171450" indent="-171450">
              <a:buFontTx/>
              <a:buChar char="-"/>
            </a:pPr>
            <a:r>
              <a:rPr lang="en-US" baseline="0" dirty="0" smtClean="0"/>
              <a:t>This is the resulting plot in </a:t>
            </a:r>
            <a:r>
              <a:rPr lang="en-US" baseline="0" dirty="0" err="1" smtClean="0"/>
              <a:t>Rstudio</a:t>
            </a:r>
            <a:r>
              <a:rPr lang="en-US" baseline="0" dirty="0" smtClean="0"/>
              <a:t> </a:t>
            </a:r>
          </a:p>
          <a:p>
            <a:pPr marL="628650" lvl="1" indent="-171450">
              <a:buFontTx/>
              <a:buChar char="-"/>
            </a:pPr>
            <a:r>
              <a:rPr lang="en-US" baseline="0" dirty="0" smtClean="0"/>
              <a:t>As you can see its really hard to read the species names when they’re clustered in the middle </a:t>
            </a:r>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6</a:t>
            </a:fld>
            <a:endParaRPr lang="en-US"/>
          </a:p>
        </p:txBody>
      </p:sp>
    </p:spTree>
    <p:extLst>
      <p:ext uri="{BB962C8B-B14F-4D97-AF65-F5344CB8AC3E}">
        <p14:creationId xmlns:p14="http://schemas.microsoft.com/office/powerpoint/2010/main" val="1159437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from looking at the output of </a:t>
            </a:r>
            <a:r>
              <a:rPr lang="en-US" baseline="0" dirty="0" err="1" smtClean="0"/>
              <a:t>biplot</a:t>
            </a:r>
            <a:r>
              <a:rPr lang="en-US" baseline="0" dirty="0" smtClean="0"/>
              <a:t>(), there were a couple of visual manipulations that would be deemed useful for analysis of this data </a:t>
            </a:r>
          </a:p>
          <a:p>
            <a:endParaRPr lang="en-US" baseline="0" dirty="0" smtClean="0"/>
          </a:p>
          <a:p>
            <a:pPr marL="171450" indent="-171450">
              <a:buFontTx/>
              <a:buChar char="-"/>
            </a:pPr>
            <a:r>
              <a:rPr lang="en-US" baseline="0" dirty="0" smtClean="0"/>
              <a:t>Interchangeability of the PC’s </a:t>
            </a:r>
          </a:p>
          <a:p>
            <a:pPr marL="171450" indent="-171450">
              <a:buFontTx/>
              <a:buChar char="-"/>
            </a:pPr>
            <a:r>
              <a:rPr lang="en-US" baseline="0" dirty="0" smtClean="0"/>
              <a:t>Range restriction</a:t>
            </a:r>
          </a:p>
          <a:p>
            <a:pPr marL="171450" indent="-171450">
              <a:buFontTx/>
              <a:buChar char="-"/>
            </a:pPr>
            <a:r>
              <a:rPr lang="en-US" baseline="0" dirty="0" smtClean="0"/>
              <a:t>And Zooming up to the (0,0) coordinates </a:t>
            </a:r>
            <a:r>
              <a:rPr lang="mr-IN" baseline="0" dirty="0" smtClean="0"/>
              <a:t>–</a:t>
            </a:r>
            <a:r>
              <a:rPr lang="en-US" baseline="0" dirty="0" smtClean="0"/>
              <a:t> where they would most clustered </a:t>
            </a:r>
          </a:p>
        </p:txBody>
      </p:sp>
      <p:sp>
        <p:nvSpPr>
          <p:cNvPr id="4" name="Slide Number Placeholder 3"/>
          <p:cNvSpPr>
            <a:spLocks noGrp="1"/>
          </p:cNvSpPr>
          <p:nvPr>
            <p:ph type="sldNum" sz="quarter" idx="10"/>
          </p:nvPr>
        </p:nvSpPr>
        <p:spPr/>
        <p:txBody>
          <a:bodyPr/>
          <a:lstStyle/>
          <a:p>
            <a:fld id="{E65A22E5-FCCA-9849-B1E6-955340F5AD8C}" type="slidenum">
              <a:rPr lang="en-US" smtClean="0"/>
              <a:t>7</a:t>
            </a:fld>
            <a:endParaRPr lang="en-US"/>
          </a:p>
        </p:txBody>
      </p:sp>
    </p:spTree>
    <p:extLst>
      <p:ext uri="{BB962C8B-B14F-4D97-AF65-F5344CB8AC3E}">
        <p14:creationId xmlns:p14="http://schemas.microsoft.com/office/powerpoint/2010/main" val="7946612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 went from the basi</a:t>
            </a:r>
            <a:r>
              <a:rPr lang="en-US" baseline="0" dirty="0" smtClean="0"/>
              <a:t>c template provided in the Shiny tutorial we did and </a:t>
            </a:r>
            <a:r>
              <a:rPr lang="mr-IN" baseline="0" dirty="0" smtClean="0"/>
              <a:t>…</a:t>
            </a:r>
            <a:r>
              <a:rPr lang="en-CA" baseline="0" dirty="0" smtClean="0"/>
              <a:t>. </a:t>
            </a:r>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8</a:t>
            </a:fld>
            <a:endParaRPr lang="en-US"/>
          </a:p>
        </p:txBody>
      </p:sp>
    </p:spTree>
    <p:extLst>
      <p:ext uri="{BB962C8B-B14F-4D97-AF65-F5344CB8AC3E}">
        <p14:creationId xmlns:p14="http://schemas.microsoft.com/office/powerpoint/2010/main" val="1440040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this is my final product</a:t>
            </a:r>
          </a:p>
          <a:p>
            <a:endParaRPr lang="en-US" dirty="0" smtClean="0"/>
          </a:p>
          <a:p>
            <a:r>
              <a:rPr lang="en-US" dirty="0" smtClean="0"/>
              <a:t>*show again in </a:t>
            </a:r>
            <a:r>
              <a:rPr lang="en-US" dirty="0" err="1" smtClean="0"/>
              <a:t>RStudio</a:t>
            </a:r>
            <a:r>
              <a:rPr lang="en-US" dirty="0" smtClean="0"/>
              <a:t>*</a:t>
            </a:r>
          </a:p>
          <a:p>
            <a:endParaRPr lang="en-US" dirty="0" smtClean="0"/>
          </a:p>
          <a:p>
            <a:pPr marL="171450" indent="-171450">
              <a:buFontTx/>
              <a:buChar char="-"/>
            </a:pPr>
            <a:r>
              <a:rPr lang="en-US" dirty="0" smtClean="0"/>
              <a:t>Includes a drop down bar,</a:t>
            </a:r>
            <a:r>
              <a:rPr lang="en-US" baseline="0" dirty="0" smtClean="0"/>
              <a:t> </a:t>
            </a:r>
          </a:p>
          <a:p>
            <a:pPr marL="171450" indent="-171450">
              <a:buFontTx/>
              <a:buChar char="-"/>
            </a:pPr>
            <a:r>
              <a:rPr lang="en-US" baseline="0" dirty="0" smtClean="0"/>
              <a:t>Slider toggles </a:t>
            </a:r>
          </a:p>
          <a:p>
            <a:pPr marL="171450" indent="-171450">
              <a:buFontTx/>
              <a:buChar char="-"/>
            </a:pPr>
            <a:r>
              <a:rPr lang="en-US" baseline="0" dirty="0" smtClean="0"/>
              <a:t>And short description of what is being manipulated </a:t>
            </a:r>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9</a:t>
            </a:fld>
            <a:endParaRPr lang="en-US"/>
          </a:p>
        </p:txBody>
      </p:sp>
    </p:spTree>
    <p:extLst>
      <p:ext uri="{BB962C8B-B14F-4D97-AF65-F5344CB8AC3E}">
        <p14:creationId xmlns:p14="http://schemas.microsoft.com/office/powerpoint/2010/main" val="626015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will do a short</a:t>
            </a:r>
            <a:r>
              <a:rPr lang="en-US" baseline="0" dirty="0" smtClean="0"/>
              <a:t> before and after for each function and how this has made visual manipulations a lot easier </a:t>
            </a:r>
            <a:endParaRPr lang="en-US" dirty="0"/>
          </a:p>
        </p:txBody>
      </p:sp>
      <p:sp>
        <p:nvSpPr>
          <p:cNvPr id="4" name="Slide Number Placeholder 3"/>
          <p:cNvSpPr>
            <a:spLocks noGrp="1"/>
          </p:cNvSpPr>
          <p:nvPr>
            <p:ph type="sldNum" sz="quarter" idx="10"/>
          </p:nvPr>
        </p:nvSpPr>
        <p:spPr/>
        <p:txBody>
          <a:bodyPr/>
          <a:lstStyle/>
          <a:p>
            <a:fld id="{E65A22E5-FCCA-9849-B1E6-955340F5AD8C}" type="slidenum">
              <a:rPr lang="en-US" smtClean="0"/>
              <a:t>10</a:t>
            </a:fld>
            <a:endParaRPr lang="en-US"/>
          </a:p>
        </p:txBody>
      </p:sp>
    </p:spTree>
    <p:extLst>
      <p:ext uri="{BB962C8B-B14F-4D97-AF65-F5344CB8AC3E}">
        <p14:creationId xmlns:p14="http://schemas.microsoft.com/office/powerpoint/2010/main" val="1053159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EB65964-03EE-3944-A170-02705F903F35}" type="datetimeFigureOut">
              <a:rPr lang="en-US" smtClean="0"/>
              <a:t>4/2/19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801030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B65964-03EE-3944-A170-02705F903F35}" type="datetimeFigureOut">
              <a:rPr lang="en-US" smtClean="0"/>
              <a:t>4/2/19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322207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B65964-03EE-3944-A170-02705F903F35}" type="datetimeFigureOut">
              <a:rPr lang="en-US" smtClean="0"/>
              <a:t>4/2/19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1537901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B65964-03EE-3944-A170-02705F903F35}" type="datetimeFigureOut">
              <a:rPr lang="en-US" smtClean="0"/>
              <a:t>4/2/19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352882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B65964-03EE-3944-A170-02705F903F35}" type="datetimeFigureOut">
              <a:rPr lang="en-US" smtClean="0"/>
              <a:t>4/2/19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1697088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EB65964-03EE-3944-A170-02705F903F35}" type="datetimeFigureOut">
              <a:rPr lang="en-US" smtClean="0"/>
              <a:t>4/2/19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91830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EB65964-03EE-3944-A170-02705F903F35}" type="datetimeFigureOut">
              <a:rPr lang="en-US" smtClean="0"/>
              <a:t>4/2/19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14966271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EB65964-03EE-3944-A170-02705F903F35}" type="datetimeFigureOut">
              <a:rPr lang="en-US" smtClean="0"/>
              <a:t>4/2/19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336300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B65964-03EE-3944-A170-02705F903F35}" type="datetimeFigureOut">
              <a:rPr lang="en-US" smtClean="0"/>
              <a:t>4/2/19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27796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B65964-03EE-3944-A170-02705F903F35}" type="datetimeFigureOut">
              <a:rPr lang="en-US" smtClean="0"/>
              <a:t>4/2/19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1175756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B65964-03EE-3944-A170-02705F903F35}" type="datetimeFigureOut">
              <a:rPr lang="en-US" smtClean="0"/>
              <a:t>4/2/19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6E263C-9771-2E44-9503-10ECD225B0F5}" type="slidenum">
              <a:rPr lang="en-US" smtClean="0"/>
              <a:t>‹#›</a:t>
            </a:fld>
            <a:endParaRPr lang="en-US"/>
          </a:p>
        </p:txBody>
      </p:sp>
    </p:spTree>
    <p:extLst>
      <p:ext uri="{BB962C8B-B14F-4D97-AF65-F5344CB8AC3E}">
        <p14:creationId xmlns:p14="http://schemas.microsoft.com/office/powerpoint/2010/main" val="19498377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B65964-03EE-3944-A170-02705F903F35}" type="datetimeFigureOut">
              <a:rPr lang="en-US" smtClean="0"/>
              <a:t>4/2/19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6E263C-9771-2E44-9503-10ECD225B0F5}" type="slidenum">
              <a:rPr lang="en-US" smtClean="0"/>
              <a:t>‹#›</a:t>
            </a:fld>
            <a:endParaRPr lang="en-US"/>
          </a:p>
        </p:txBody>
      </p:sp>
    </p:spTree>
    <p:extLst>
      <p:ext uri="{BB962C8B-B14F-4D97-AF65-F5344CB8AC3E}">
        <p14:creationId xmlns:p14="http://schemas.microsoft.com/office/powerpoint/2010/main" val="14966547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95864" y="2078966"/>
            <a:ext cx="9144000" cy="2387600"/>
          </a:xfrm>
        </p:spPr>
        <p:txBody>
          <a:bodyPr>
            <a:normAutofit fontScale="90000"/>
          </a:bodyPr>
          <a:lstStyle/>
          <a:p>
            <a:r>
              <a:rPr lang="en-US" dirty="0" smtClean="0">
                <a:latin typeface="+mn-lt"/>
              </a:rPr>
              <a:t>BCB330 Undergraduate Project </a:t>
            </a:r>
            <a:r>
              <a:rPr lang="en-US" b="1" dirty="0" smtClean="0">
                <a:latin typeface="+mn-lt"/>
              </a:rPr>
              <a:t/>
            </a:r>
            <a:br>
              <a:rPr lang="en-US" b="1" dirty="0" smtClean="0">
                <a:latin typeface="+mn-lt"/>
              </a:rPr>
            </a:br>
            <a:r>
              <a:rPr lang="en-US" b="1" dirty="0">
                <a:latin typeface="+mn-lt"/>
              </a:rPr>
              <a:t/>
            </a:r>
            <a:br>
              <a:rPr lang="en-US" b="1" dirty="0">
                <a:latin typeface="+mn-lt"/>
              </a:rPr>
            </a:br>
            <a:r>
              <a:rPr lang="en-US" dirty="0" smtClean="0">
                <a:latin typeface="+mn-lt"/>
              </a:rPr>
              <a:t>Cathy Cha </a:t>
            </a:r>
            <a:endParaRPr lang="en-US" dirty="0">
              <a:latin typeface="+mn-lt"/>
            </a:endParaRPr>
          </a:p>
        </p:txBody>
      </p:sp>
    </p:spTree>
    <p:extLst>
      <p:ext uri="{BB962C8B-B14F-4D97-AF65-F5344CB8AC3E}">
        <p14:creationId xmlns:p14="http://schemas.microsoft.com/office/powerpoint/2010/main" val="3914023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88409" y="2488393"/>
            <a:ext cx="5345623" cy="1665153"/>
          </a:xfrm>
        </p:spPr>
        <p:txBody>
          <a:bodyPr>
            <a:noAutofit/>
          </a:bodyPr>
          <a:lstStyle/>
          <a:p>
            <a:pPr algn="ctr"/>
            <a:r>
              <a:rPr lang="en-US" sz="5400" b="1" dirty="0" smtClean="0"/>
              <a:t>Before and After </a:t>
            </a:r>
            <a:endParaRPr lang="en-US" sz="5400" b="1" dirty="0"/>
          </a:p>
        </p:txBody>
      </p:sp>
    </p:spTree>
    <p:extLst>
      <p:ext uri="{BB962C8B-B14F-4D97-AF65-F5344CB8AC3E}">
        <p14:creationId xmlns:p14="http://schemas.microsoft.com/office/powerpoint/2010/main" val="2521852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Exploration </a:t>
            </a:r>
            <a:r>
              <a:rPr lang="mr-IN" dirty="0" smtClean="0"/>
              <a:t>–</a:t>
            </a:r>
            <a:r>
              <a:rPr lang="en-US" dirty="0" smtClean="0"/>
              <a:t> </a:t>
            </a:r>
            <a:r>
              <a:rPr lang="en-US" dirty="0" err="1" smtClean="0"/>
              <a:t>prcomp</a:t>
            </a:r>
            <a:r>
              <a:rPr lang="en-US" dirty="0" smtClean="0"/>
              <a:t>() output</a:t>
            </a:r>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838200" y="1690688"/>
            <a:ext cx="9691255" cy="185033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13229" y="4132613"/>
            <a:ext cx="8346261" cy="2220021"/>
          </a:xfrm>
          <a:prstGeom prst="rect">
            <a:avLst/>
          </a:prstGeom>
        </p:spPr>
      </p:pic>
      <p:cxnSp>
        <p:nvCxnSpPr>
          <p:cNvPr id="7" name="Straight Arrow Connector 6"/>
          <p:cNvCxnSpPr/>
          <p:nvPr/>
        </p:nvCxnSpPr>
        <p:spPr>
          <a:xfrm flipH="1" flipV="1">
            <a:off x="1840674" y="2648197"/>
            <a:ext cx="1769425" cy="14844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151905" y="2410691"/>
            <a:ext cx="688769" cy="23750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843021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5253" y="3262035"/>
            <a:ext cx="3818467" cy="660254"/>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b="1379"/>
          <a:stretch/>
        </p:blipFill>
        <p:spPr>
          <a:xfrm>
            <a:off x="5319151" y="681925"/>
            <a:ext cx="5975381" cy="5820474"/>
          </a:xfrm>
          <a:prstGeom prst="rect">
            <a:avLst/>
          </a:prstGeom>
        </p:spPr>
      </p:pic>
      <p:sp>
        <p:nvSpPr>
          <p:cNvPr id="3" name="Title 2"/>
          <p:cNvSpPr>
            <a:spLocks noGrp="1"/>
          </p:cNvSpPr>
          <p:nvPr>
            <p:ph type="title"/>
          </p:nvPr>
        </p:nvSpPr>
        <p:spPr>
          <a:xfrm>
            <a:off x="233765" y="194643"/>
            <a:ext cx="6641167" cy="487282"/>
          </a:xfrm>
        </p:spPr>
        <p:txBody>
          <a:bodyPr>
            <a:normAutofit fontScale="90000"/>
          </a:bodyPr>
          <a:lstStyle/>
          <a:p>
            <a:r>
              <a:rPr lang="en-US" dirty="0" smtClean="0"/>
              <a:t>Before </a:t>
            </a:r>
            <a:r>
              <a:rPr lang="mr-IN" dirty="0" smtClean="0"/>
              <a:t>–</a:t>
            </a:r>
            <a:r>
              <a:rPr lang="en-US" dirty="0" smtClean="0"/>
              <a:t> PC Interchangeability</a:t>
            </a:r>
            <a:endParaRPr lang="en-US" dirty="0"/>
          </a:p>
        </p:txBody>
      </p:sp>
    </p:spTree>
    <p:extLst>
      <p:ext uri="{BB962C8B-B14F-4D97-AF65-F5344CB8AC3E}">
        <p14:creationId xmlns:p14="http://schemas.microsoft.com/office/powerpoint/2010/main" val="20511711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Screen%20Shot%202019-03-26%20at%203.25.48%20PM.png"/>
          <p:cNvPicPr/>
          <p:nvPr/>
        </p:nvPicPr>
        <p:blipFill>
          <a:blip r:embed="rId3">
            <a:extLst>
              <a:ext uri="{28A0092B-C50C-407E-A947-70E740481C1C}">
                <a14:useLocalDpi xmlns:a14="http://schemas.microsoft.com/office/drawing/2010/main" val="0"/>
              </a:ext>
            </a:extLst>
          </a:blip>
          <a:srcRect/>
          <a:stretch>
            <a:fillRect/>
          </a:stretch>
        </p:blipFill>
        <p:spPr bwMode="auto">
          <a:xfrm>
            <a:off x="4082079" y="1029089"/>
            <a:ext cx="7910629" cy="4934292"/>
          </a:xfrm>
          <a:prstGeom prst="rect">
            <a:avLst/>
          </a:prstGeom>
          <a:noFill/>
          <a:ln>
            <a:noFill/>
          </a:ln>
        </p:spPr>
      </p:pic>
      <p:sp>
        <p:nvSpPr>
          <p:cNvPr id="6" name="Rectangle 5"/>
          <p:cNvSpPr/>
          <p:nvPr/>
        </p:nvSpPr>
        <p:spPr>
          <a:xfrm>
            <a:off x="4176584" y="1506272"/>
            <a:ext cx="2373350" cy="1401052"/>
          </a:xfrm>
          <a:prstGeom prst="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900" y="2992574"/>
            <a:ext cx="3192547" cy="3291541"/>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7900" y="871457"/>
            <a:ext cx="3401236" cy="1148585"/>
          </a:xfrm>
          <a:prstGeom prst="rect">
            <a:avLst/>
          </a:prstGeom>
        </p:spPr>
      </p:pic>
      <p:sp>
        <p:nvSpPr>
          <p:cNvPr id="9" name="Rectangle 8"/>
          <p:cNvSpPr/>
          <p:nvPr/>
        </p:nvSpPr>
        <p:spPr>
          <a:xfrm>
            <a:off x="1066801" y="1416424"/>
            <a:ext cx="1577788" cy="89846"/>
          </a:xfrm>
          <a:prstGeom prst="rect">
            <a:avLst/>
          </a:prstGeom>
          <a:no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93059" y="3496235"/>
            <a:ext cx="2467855" cy="368194"/>
          </a:xfrm>
          <a:prstGeom prst="rect">
            <a:avLst/>
          </a:prstGeom>
          <a:no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p:cNvCxnSpPr/>
          <p:nvPr/>
        </p:nvCxnSpPr>
        <p:spPr>
          <a:xfrm>
            <a:off x="2635793" y="1461347"/>
            <a:ext cx="1446286" cy="7498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2960914" y="2345800"/>
            <a:ext cx="1121165" cy="122182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itle 2"/>
          <p:cNvSpPr>
            <a:spLocks noGrp="1"/>
          </p:cNvSpPr>
          <p:nvPr>
            <p:ph type="title"/>
          </p:nvPr>
        </p:nvSpPr>
        <p:spPr>
          <a:xfrm>
            <a:off x="233766" y="194643"/>
            <a:ext cx="3563319" cy="487282"/>
          </a:xfrm>
        </p:spPr>
        <p:txBody>
          <a:bodyPr>
            <a:normAutofit fontScale="90000"/>
          </a:bodyPr>
          <a:lstStyle/>
          <a:p>
            <a:r>
              <a:rPr lang="en-US" dirty="0" smtClean="0"/>
              <a:t>After</a:t>
            </a:r>
            <a:endParaRPr lang="en-US" dirty="0"/>
          </a:p>
        </p:txBody>
      </p:sp>
    </p:spTree>
    <p:extLst>
      <p:ext uri="{BB962C8B-B14F-4D97-AF65-F5344CB8AC3E}">
        <p14:creationId xmlns:p14="http://schemas.microsoft.com/office/powerpoint/2010/main" val="4394567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777"/>
          <a:stretch/>
        </p:blipFill>
        <p:spPr>
          <a:xfrm>
            <a:off x="490653" y="2940979"/>
            <a:ext cx="5991997" cy="1232436"/>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b="3520"/>
          <a:stretch/>
        </p:blipFill>
        <p:spPr>
          <a:xfrm>
            <a:off x="6482650" y="959558"/>
            <a:ext cx="5422900" cy="5195278"/>
          </a:xfrm>
          <a:prstGeom prst="rect">
            <a:avLst/>
          </a:prstGeom>
        </p:spPr>
      </p:pic>
      <p:sp>
        <p:nvSpPr>
          <p:cNvPr id="6" name="Title 2"/>
          <p:cNvSpPr>
            <a:spLocks noGrp="1"/>
          </p:cNvSpPr>
          <p:nvPr>
            <p:ph type="title"/>
          </p:nvPr>
        </p:nvSpPr>
        <p:spPr>
          <a:xfrm>
            <a:off x="233766" y="194643"/>
            <a:ext cx="6437967" cy="487282"/>
          </a:xfrm>
        </p:spPr>
        <p:txBody>
          <a:bodyPr>
            <a:normAutofit fontScale="90000"/>
          </a:bodyPr>
          <a:lstStyle/>
          <a:p>
            <a:r>
              <a:rPr lang="en-US" dirty="0" smtClean="0"/>
              <a:t>Before </a:t>
            </a:r>
            <a:r>
              <a:rPr lang="mr-IN" dirty="0" smtClean="0"/>
              <a:t>–</a:t>
            </a:r>
            <a:r>
              <a:rPr lang="en-US" dirty="0" smtClean="0"/>
              <a:t> PC range restriction</a:t>
            </a:r>
            <a:endParaRPr lang="en-US" dirty="0"/>
          </a:p>
        </p:txBody>
      </p:sp>
    </p:spTree>
    <p:extLst>
      <p:ext uri="{BB962C8B-B14F-4D97-AF65-F5344CB8AC3E}">
        <p14:creationId xmlns:p14="http://schemas.microsoft.com/office/powerpoint/2010/main" val="16111247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6575" y="1145398"/>
            <a:ext cx="8163517" cy="4837958"/>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900" y="2992574"/>
            <a:ext cx="3192547" cy="3291541"/>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7900" y="871457"/>
            <a:ext cx="3401236" cy="1148585"/>
          </a:xfrm>
          <a:prstGeom prst="rect">
            <a:avLst/>
          </a:prstGeom>
        </p:spPr>
      </p:pic>
      <p:sp>
        <p:nvSpPr>
          <p:cNvPr id="8" name="Rectangle 7"/>
          <p:cNvSpPr/>
          <p:nvPr/>
        </p:nvSpPr>
        <p:spPr>
          <a:xfrm>
            <a:off x="714028" y="1498173"/>
            <a:ext cx="2815440" cy="97659"/>
          </a:xfrm>
          <a:prstGeom prst="rect">
            <a:avLst/>
          </a:prstGeom>
          <a:no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11958" y="4002612"/>
            <a:ext cx="2933120" cy="787102"/>
          </a:xfrm>
          <a:prstGeom prst="rect">
            <a:avLst/>
          </a:prstGeom>
          <a:no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529468" y="1597704"/>
            <a:ext cx="377107" cy="114549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3995387" y="2295716"/>
            <a:ext cx="2511430" cy="1813146"/>
          </a:xfrm>
          <a:prstGeom prst="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flipV="1">
            <a:off x="3444482" y="3202289"/>
            <a:ext cx="462093" cy="93014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itle 2"/>
          <p:cNvSpPr>
            <a:spLocks noGrp="1"/>
          </p:cNvSpPr>
          <p:nvPr>
            <p:ph type="title"/>
          </p:nvPr>
        </p:nvSpPr>
        <p:spPr>
          <a:xfrm>
            <a:off x="233766" y="194643"/>
            <a:ext cx="3563319" cy="487282"/>
          </a:xfrm>
        </p:spPr>
        <p:txBody>
          <a:bodyPr>
            <a:normAutofit fontScale="90000"/>
          </a:bodyPr>
          <a:lstStyle/>
          <a:p>
            <a:r>
              <a:rPr lang="en-US" dirty="0" smtClean="0"/>
              <a:t>After</a:t>
            </a:r>
            <a:endParaRPr lang="en-US" dirty="0"/>
          </a:p>
        </p:txBody>
      </p:sp>
    </p:spTree>
    <p:extLst>
      <p:ext uri="{BB962C8B-B14F-4D97-AF65-F5344CB8AC3E}">
        <p14:creationId xmlns:p14="http://schemas.microsoft.com/office/powerpoint/2010/main" val="17545581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615" y="3120887"/>
            <a:ext cx="5346700" cy="469900"/>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b="2523"/>
          <a:stretch/>
        </p:blipFill>
        <p:spPr>
          <a:xfrm>
            <a:off x="6379446" y="891078"/>
            <a:ext cx="5257800" cy="5162274"/>
          </a:xfrm>
          <a:prstGeom prst="rect">
            <a:avLst/>
          </a:prstGeom>
        </p:spPr>
      </p:pic>
      <p:sp>
        <p:nvSpPr>
          <p:cNvPr id="6" name="Title 2"/>
          <p:cNvSpPr>
            <a:spLocks noGrp="1"/>
          </p:cNvSpPr>
          <p:nvPr>
            <p:ph type="title"/>
          </p:nvPr>
        </p:nvSpPr>
        <p:spPr>
          <a:xfrm>
            <a:off x="233766" y="194643"/>
            <a:ext cx="3563319" cy="487282"/>
          </a:xfrm>
        </p:spPr>
        <p:txBody>
          <a:bodyPr>
            <a:normAutofit fontScale="90000"/>
          </a:bodyPr>
          <a:lstStyle/>
          <a:p>
            <a:r>
              <a:rPr lang="en-US" dirty="0" smtClean="0"/>
              <a:t>Before </a:t>
            </a:r>
            <a:r>
              <a:rPr lang="mr-IN" dirty="0" smtClean="0"/>
              <a:t>–</a:t>
            </a:r>
            <a:r>
              <a:rPr lang="en-US" dirty="0" smtClean="0"/>
              <a:t> Zoom </a:t>
            </a:r>
            <a:endParaRPr lang="en-US" dirty="0"/>
          </a:p>
        </p:txBody>
      </p:sp>
    </p:spTree>
    <p:extLst>
      <p:ext uri="{BB962C8B-B14F-4D97-AF65-F5344CB8AC3E}">
        <p14:creationId xmlns:p14="http://schemas.microsoft.com/office/powerpoint/2010/main" val="5517295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18813" y="907082"/>
            <a:ext cx="8061312" cy="5282206"/>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900" y="2992574"/>
            <a:ext cx="3192547" cy="3291541"/>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900" y="871457"/>
            <a:ext cx="3401236" cy="1148585"/>
          </a:xfrm>
          <a:prstGeom prst="rect">
            <a:avLst/>
          </a:prstGeom>
        </p:spPr>
      </p:pic>
      <p:sp>
        <p:nvSpPr>
          <p:cNvPr id="10" name="Rectangle 9"/>
          <p:cNvSpPr/>
          <p:nvPr/>
        </p:nvSpPr>
        <p:spPr>
          <a:xfrm>
            <a:off x="4207379" y="4123994"/>
            <a:ext cx="2792579" cy="1028700"/>
          </a:xfrm>
          <a:prstGeom prst="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958645" y="1875175"/>
            <a:ext cx="2411361" cy="144867"/>
          </a:xfrm>
          <a:prstGeom prst="rect">
            <a:avLst/>
          </a:prstGeom>
          <a:no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6886" y="4771869"/>
            <a:ext cx="2933120" cy="344141"/>
          </a:xfrm>
          <a:prstGeom prst="rect">
            <a:avLst/>
          </a:prstGeom>
          <a:no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a:off x="3370006" y="2055660"/>
            <a:ext cx="561596" cy="253751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3370005" y="4771869"/>
            <a:ext cx="561597" cy="12982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712677" y="-1565031"/>
            <a:ext cx="184731" cy="369332"/>
          </a:xfrm>
          <a:prstGeom prst="rect">
            <a:avLst/>
          </a:prstGeom>
          <a:noFill/>
        </p:spPr>
        <p:txBody>
          <a:bodyPr wrap="none" rtlCol="0">
            <a:spAutoFit/>
          </a:bodyPr>
          <a:lstStyle/>
          <a:p>
            <a:endParaRPr lang="en-US" dirty="0"/>
          </a:p>
        </p:txBody>
      </p:sp>
      <p:sp>
        <p:nvSpPr>
          <p:cNvPr id="12" name="Title 2"/>
          <p:cNvSpPr>
            <a:spLocks noGrp="1"/>
          </p:cNvSpPr>
          <p:nvPr>
            <p:ph type="title"/>
          </p:nvPr>
        </p:nvSpPr>
        <p:spPr>
          <a:xfrm>
            <a:off x="233766" y="194643"/>
            <a:ext cx="3563319" cy="487282"/>
          </a:xfrm>
        </p:spPr>
        <p:txBody>
          <a:bodyPr>
            <a:normAutofit fontScale="90000"/>
          </a:bodyPr>
          <a:lstStyle/>
          <a:p>
            <a:r>
              <a:rPr lang="en-US" dirty="0" smtClean="0"/>
              <a:t>After</a:t>
            </a:r>
            <a:endParaRPr lang="en-US" dirty="0"/>
          </a:p>
        </p:txBody>
      </p:sp>
    </p:spTree>
    <p:extLst>
      <p:ext uri="{BB962C8B-B14F-4D97-AF65-F5344CB8AC3E}">
        <p14:creationId xmlns:p14="http://schemas.microsoft.com/office/powerpoint/2010/main" val="942342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79"/>
          <a:stretch/>
        </p:blipFill>
        <p:spPr>
          <a:xfrm>
            <a:off x="254000" y="2359283"/>
            <a:ext cx="6680200" cy="2108200"/>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b="1840"/>
          <a:stretch/>
        </p:blipFill>
        <p:spPr>
          <a:xfrm>
            <a:off x="6705600" y="857766"/>
            <a:ext cx="5397500" cy="5111234"/>
          </a:xfrm>
          <a:prstGeom prst="rect">
            <a:avLst/>
          </a:prstGeom>
        </p:spPr>
      </p:pic>
      <p:sp>
        <p:nvSpPr>
          <p:cNvPr id="6" name="Title 2"/>
          <p:cNvSpPr>
            <a:spLocks noGrp="1"/>
          </p:cNvSpPr>
          <p:nvPr>
            <p:ph type="title"/>
          </p:nvPr>
        </p:nvSpPr>
        <p:spPr>
          <a:xfrm>
            <a:off x="233766" y="194643"/>
            <a:ext cx="5862234" cy="487282"/>
          </a:xfrm>
        </p:spPr>
        <p:txBody>
          <a:bodyPr>
            <a:normAutofit fontScale="90000"/>
          </a:bodyPr>
          <a:lstStyle/>
          <a:p>
            <a:r>
              <a:rPr lang="en-US" dirty="0" smtClean="0"/>
              <a:t>Before </a:t>
            </a:r>
            <a:r>
              <a:rPr lang="mr-IN" dirty="0" smtClean="0"/>
              <a:t>–</a:t>
            </a:r>
            <a:r>
              <a:rPr lang="en-US" dirty="0" smtClean="0"/>
              <a:t> all together</a:t>
            </a:r>
            <a:endParaRPr lang="en-US" dirty="0"/>
          </a:p>
        </p:txBody>
      </p:sp>
    </p:spTree>
    <p:extLst>
      <p:ext uri="{BB962C8B-B14F-4D97-AF65-F5344CB8AC3E}">
        <p14:creationId xmlns:p14="http://schemas.microsoft.com/office/powerpoint/2010/main" val="204084387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1309" y="1041458"/>
            <a:ext cx="9383937" cy="5571095"/>
          </a:xfrm>
          <a:prstGeom prst="rect">
            <a:avLst/>
          </a:prstGeom>
        </p:spPr>
      </p:pic>
      <p:sp>
        <p:nvSpPr>
          <p:cNvPr id="5" name="Rectangle 4"/>
          <p:cNvSpPr/>
          <p:nvPr/>
        </p:nvSpPr>
        <p:spPr>
          <a:xfrm>
            <a:off x="5039124" y="5583853"/>
            <a:ext cx="4445839" cy="832445"/>
          </a:xfrm>
          <a:prstGeom prst="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a:spLocks noGrp="1"/>
          </p:cNvSpPr>
          <p:nvPr>
            <p:ph type="title"/>
          </p:nvPr>
        </p:nvSpPr>
        <p:spPr>
          <a:xfrm>
            <a:off x="233766" y="194643"/>
            <a:ext cx="3563319" cy="487282"/>
          </a:xfrm>
        </p:spPr>
        <p:txBody>
          <a:bodyPr>
            <a:normAutofit fontScale="90000"/>
          </a:bodyPr>
          <a:lstStyle/>
          <a:p>
            <a:r>
              <a:rPr lang="en-US" dirty="0" smtClean="0"/>
              <a:t>After</a:t>
            </a:r>
            <a:endParaRPr lang="en-US" dirty="0"/>
          </a:p>
        </p:txBody>
      </p:sp>
    </p:spTree>
    <p:extLst>
      <p:ext uri="{BB962C8B-B14F-4D97-AF65-F5344CB8AC3E}">
        <p14:creationId xmlns:p14="http://schemas.microsoft.com/office/powerpoint/2010/main" val="8542308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Bioinformatics? </a:t>
            </a:r>
            <a:endParaRPr lang="en-US" dirty="0"/>
          </a:p>
        </p:txBody>
      </p:sp>
      <p:sp>
        <p:nvSpPr>
          <p:cNvPr id="3" name="Content Placeholder 2"/>
          <p:cNvSpPr>
            <a:spLocks noGrp="1"/>
          </p:cNvSpPr>
          <p:nvPr>
            <p:ph idx="1"/>
          </p:nvPr>
        </p:nvSpPr>
        <p:spPr>
          <a:xfrm>
            <a:off x="838200" y="1825625"/>
            <a:ext cx="10515600" cy="4247797"/>
          </a:xfrm>
        </p:spPr>
        <p:txBody>
          <a:bodyPr/>
          <a:lstStyle/>
          <a:p>
            <a:r>
              <a:rPr lang="en-US" dirty="0" smtClean="0"/>
              <a:t>Undergraduate program at </a:t>
            </a:r>
            <a:r>
              <a:rPr lang="en-US" dirty="0" err="1" smtClean="0"/>
              <a:t>Uoft</a:t>
            </a:r>
            <a:r>
              <a:rPr lang="en-US" dirty="0" smtClean="0"/>
              <a:t> </a:t>
            </a:r>
          </a:p>
          <a:p>
            <a:pPr lvl="1"/>
            <a:r>
              <a:rPr lang="en-US" dirty="0" smtClean="0"/>
              <a:t>Computer Science </a:t>
            </a:r>
          </a:p>
          <a:p>
            <a:pPr lvl="2"/>
            <a:r>
              <a:rPr lang="en-US" dirty="0" smtClean="0"/>
              <a:t>Software Design, Software tools, Systems programming, Computational theory, Data structures, Databases, Computational statistics, and Algorithm design and analysis</a:t>
            </a:r>
          </a:p>
          <a:p>
            <a:pPr lvl="1"/>
            <a:r>
              <a:rPr lang="en-US" dirty="0" smtClean="0"/>
              <a:t>Life Science</a:t>
            </a:r>
          </a:p>
          <a:p>
            <a:pPr lvl="2"/>
            <a:r>
              <a:rPr lang="en-US" dirty="0" smtClean="0"/>
              <a:t>Cell molecular biology, Chemistry, Biochemistry, Genetics </a:t>
            </a:r>
            <a:endParaRPr lang="en-US" dirty="0"/>
          </a:p>
          <a:p>
            <a:pPr lvl="1"/>
            <a:r>
              <a:rPr lang="en-US" dirty="0" smtClean="0"/>
              <a:t>Research </a:t>
            </a:r>
          </a:p>
          <a:p>
            <a:pPr lvl="2"/>
            <a:r>
              <a:rPr lang="en-US" dirty="0" smtClean="0"/>
              <a:t>Work-study, 3</a:t>
            </a:r>
            <a:r>
              <a:rPr lang="en-US" baseline="30000" dirty="0" smtClean="0"/>
              <a:t>rd</a:t>
            </a:r>
            <a:r>
              <a:rPr lang="en-US" dirty="0" smtClean="0"/>
              <a:t> year research program, 4</a:t>
            </a:r>
            <a:r>
              <a:rPr lang="en-US" baseline="30000" dirty="0" smtClean="0"/>
              <a:t>th</a:t>
            </a:r>
            <a:r>
              <a:rPr lang="en-US" dirty="0" smtClean="0"/>
              <a:t> year research program </a:t>
            </a:r>
          </a:p>
          <a:p>
            <a:pPr lvl="4"/>
            <a:endParaRPr lang="en-US" dirty="0"/>
          </a:p>
          <a:p>
            <a:r>
              <a:rPr lang="en-US" dirty="0" smtClean="0"/>
              <a:t>A lot of </a:t>
            </a:r>
            <a:r>
              <a:rPr lang="en-US" dirty="0" err="1" smtClean="0"/>
              <a:t>bioinformatic</a:t>
            </a:r>
            <a:r>
              <a:rPr lang="en-US" dirty="0" smtClean="0"/>
              <a:t> software currently currently out there works on data visualization and data analysis </a:t>
            </a:r>
          </a:p>
        </p:txBody>
      </p:sp>
    </p:spTree>
    <p:extLst>
      <p:ext uri="{BB962C8B-B14F-4D97-AF65-F5344CB8AC3E}">
        <p14:creationId xmlns:p14="http://schemas.microsoft.com/office/powerpoint/2010/main" val="5566671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Usefulness of the Shiny tool </a:t>
            </a:r>
            <a:endParaRPr lang="en-US" dirty="0"/>
          </a:p>
        </p:txBody>
      </p:sp>
      <p:sp>
        <p:nvSpPr>
          <p:cNvPr id="4" name="Content Placeholder 2"/>
          <p:cNvSpPr>
            <a:spLocks noGrp="1"/>
          </p:cNvSpPr>
          <p:nvPr>
            <p:ph idx="1"/>
          </p:nvPr>
        </p:nvSpPr>
        <p:spPr>
          <a:xfrm>
            <a:off x="838200" y="1825625"/>
            <a:ext cx="10515600" cy="4351338"/>
          </a:xfrm>
        </p:spPr>
        <p:txBody>
          <a:bodyPr/>
          <a:lstStyle/>
          <a:p>
            <a:r>
              <a:rPr lang="en-US" dirty="0" smtClean="0"/>
              <a:t>Real </a:t>
            </a:r>
            <a:r>
              <a:rPr lang="en-US" dirty="0" smtClean="0"/>
              <a:t>time </a:t>
            </a:r>
            <a:r>
              <a:rPr lang="en-US" dirty="0" smtClean="0"/>
              <a:t>visualization of data </a:t>
            </a:r>
          </a:p>
          <a:p>
            <a:r>
              <a:rPr lang="en-US" dirty="0" smtClean="0"/>
              <a:t>Saves significant amount of time during EDA </a:t>
            </a:r>
          </a:p>
          <a:p>
            <a:r>
              <a:rPr lang="en-US" dirty="0" smtClean="0"/>
              <a:t>User friendly </a:t>
            </a:r>
            <a:endParaRPr lang="en-CA" dirty="0"/>
          </a:p>
          <a:p>
            <a:pPr lvl="1"/>
            <a:r>
              <a:rPr lang="en-CA" dirty="0" smtClean="0"/>
              <a:t>Don’t need extensive computational knowledge to use this tool</a:t>
            </a:r>
          </a:p>
          <a:p>
            <a:r>
              <a:rPr lang="en-CA" dirty="0"/>
              <a:t> </a:t>
            </a:r>
            <a:r>
              <a:rPr lang="en-CA" dirty="0" smtClean="0"/>
              <a:t>Better resolution of data plots than the traditional methods (e.g., </a:t>
            </a:r>
            <a:r>
              <a:rPr lang="en-CA" sz="2400" dirty="0" err="1" smtClean="0">
                <a:latin typeface="Lucida Console" charset="0"/>
                <a:ea typeface="Lucida Console" charset="0"/>
                <a:cs typeface="Lucida Console" charset="0"/>
              </a:rPr>
              <a:t>biplot</a:t>
            </a:r>
            <a:r>
              <a:rPr lang="en-CA" sz="2400" dirty="0" smtClean="0">
                <a:latin typeface="Lucida Console" charset="0"/>
                <a:ea typeface="Lucida Console" charset="0"/>
                <a:cs typeface="Lucida Console" charset="0"/>
              </a:rPr>
              <a:t> </a:t>
            </a:r>
            <a:r>
              <a:rPr lang="en-CA" dirty="0" smtClean="0">
                <a:ea typeface="Lucida Console" charset="0"/>
                <a:cs typeface="Lucida Console" charset="0"/>
              </a:rPr>
              <a:t>in R</a:t>
            </a:r>
            <a:r>
              <a:rPr lang="en-CA" dirty="0" smtClean="0"/>
              <a:t>)</a:t>
            </a:r>
          </a:p>
        </p:txBody>
      </p:sp>
    </p:spTree>
    <p:extLst>
      <p:ext uri="{BB962C8B-B14F-4D97-AF65-F5344CB8AC3E}">
        <p14:creationId xmlns:p14="http://schemas.microsoft.com/office/powerpoint/2010/main" val="216294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 </a:t>
            </a:r>
            <a:endParaRPr lang="en-US" dirty="0"/>
          </a:p>
        </p:txBody>
      </p:sp>
      <p:sp>
        <p:nvSpPr>
          <p:cNvPr id="3" name="Content Placeholder 2"/>
          <p:cNvSpPr>
            <a:spLocks noGrp="1"/>
          </p:cNvSpPr>
          <p:nvPr>
            <p:ph idx="1"/>
          </p:nvPr>
        </p:nvSpPr>
        <p:spPr/>
        <p:txBody>
          <a:bodyPr/>
          <a:lstStyle/>
          <a:p>
            <a:r>
              <a:rPr lang="en-US" dirty="0" smtClean="0"/>
              <a:t>Add “input dataset” function so that this tool can be used with any </a:t>
            </a:r>
            <a:r>
              <a:rPr lang="en-US" dirty="0" smtClean="0"/>
              <a:t>data </a:t>
            </a:r>
            <a:r>
              <a:rPr lang="en-US" dirty="0" smtClean="0"/>
              <a:t>set </a:t>
            </a:r>
            <a:r>
              <a:rPr lang="en-US" dirty="0" smtClean="0"/>
              <a:t>of interest</a:t>
            </a:r>
            <a:endParaRPr lang="en-US" dirty="0" smtClean="0"/>
          </a:p>
          <a:p>
            <a:pPr lvl="1"/>
            <a:r>
              <a:rPr lang="en-US" dirty="0" smtClean="0"/>
              <a:t>Currently can be only used with dune dataset (limitation to this tool)</a:t>
            </a:r>
          </a:p>
          <a:p>
            <a:pPr lvl="1"/>
            <a:endParaRPr lang="en-US" dirty="0"/>
          </a:p>
          <a:p>
            <a:pPr lvl="1"/>
            <a:endParaRPr lang="en-US" dirty="0" smtClean="0"/>
          </a:p>
          <a:p>
            <a:pPr lvl="1"/>
            <a:endParaRPr lang="en-US" dirty="0" smtClean="0"/>
          </a:p>
        </p:txBody>
      </p:sp>
    </p:spTree>
    <p:extLst>
      <p:ext uri="{BB962C8B-B14F-4D97-AF65-F5344CB8AC3E}">
        <p14:creationId xmlns:p14="http://schemas.microsoft.com/office/powerpoint/2010/main" val="1028089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0" y="2247254"/>
            <a:ext cx="4835471" cy="1952787"/>
          </a:xfrm>
        </p:spPr>
        <p:txBody>
          <a:bodyPr>
            <a:noAutofit/>
          </a:bodyPr>
          <a:lstStyle/>
          <a:p>
            <a:pPr algn="ctr"/>
            <a:r>
              <a:rPr lang="en-US" sz="6600" b="1" dirty="0" smtClean="0"/>
              <a:t>Thank You</a:t>
            </a:r>
            <a:endParaRPr lang="en-US" sz="6600" b="1" dirty="0"/>
          </a:p>
        </p:txBody>
      </p:sp>
    </p:spTree>
    <p:extLst>
      <p:ext uri="{BB962C8B-B14F-4D97-AF65-F5344CB8AC3E}">
        <p14:creationId xmlns:p14="http://schemas.microsoft.com/office/powerpoint/2010/main" val="7000612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Project </a:t>
            </a:r>
            <a:endParaRPr lang="en-US" dirty="0"/>
          </a:p>
        </p:txBody>
      </p:sp>
      <p:sp>
        <p:nvSpPr>
          <p:cNvPr id="3" name="Content Placeholder 2"/>
          <p:cNvSpPr>
            <a:spLocks noGrp="1"/>
          </p:cNvSpPr>
          <p:nvPr>
            <p:ph idx="1"/>
          </p:nvPr>
        </p:nvSpPr>
        <p:spPr/>
        <p:txBody>
          <a:bodyPr/>
          <a:lstStyle/>
          <a:p>
            <a:r>
              <a:rPr lang="en-US" dirty="0" smtClean="0"/>
              <a:t>Shiny application for ecology data analysis </a:t>
            </a:r>
            <a:endParaRPr lang="en-US" dirty="0"/>
          </a:p>
          <a:p>
            <a:pPr lvl="1"/>
            <a:r>
              <a:rPr lang="en-US" dirty="0" smtClean="0"/>
              <a:t>To be used during exploratory data analysis </a:t>
            </a:r>
          </a:p>
        </p:txBody>
      </p:sp>
      <p:pic>
        <p:nvPicPr>
          <p:cNvPr id="5" name="Picture 4" descr="Screen%20Shot%202019-03-26%20at%203.24.54%20PM.png"/>
          <p:cNvPicPr/>
          <p:nvPr/>
        </p:nvPicPr>
        <p:blipFill>
          <a:blip r:embed="rId3">
            <a:extLst>
              <a:ext uri="{28A0092B-C50C-407E-A947-70E740481C1C}">
                <a14:useLocalDpi xmlns:a14="http://schemas.microsoft.com/office/drawing/2010/main" val="0"/>
              </a:ext>
            </a:extLst>
          </a:blip>
          <a:srcRect/>
          <a:stretch>
            <a:fillRect/>
          </a:stretch>
        </p:blipFill>
        <p:spPr bwMode="auto">
          <a:xfrm>
            <a:off x="3491346" y="2940029"/>
            <a:ext cx="5949538" cy="3579526"/>
          </a:xfrm>
          <a:prstGeom prst="rect">
            <a:avLst/>
          </a:prstGeom>
          <a:noFill/>
          <a:ln>
            <a:noFill/>
          </a:ln>
        </p:spPr>
      </p:pic>
    </p:spTree>
    <p:extLst>
      <p:ext uri="{BB962C8B-B14F-4D97-AF65-F5344CB8AC3E}">
        <p14:creationId xmlns:p14="http://schemas.microsoft.com/office/powerpoint/2010/main" val="14668304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a:t>
            </a:r>
            <a:endParaRPr lang="en-US" dirty="0"/>
          </a:p>
        </p:txBody>
      </p:sp>
      <p:sp>
        <p:nvSpPr>
          <p:cNvPr id="3" name="Content Placeholder 2"/>
          <p:cNvSpPr>
            <a:spLocks noGrp="1"/>
          </p:cNvSpPr>
          <p:nvPr>
            <p:ph idx="1"/>
          </p:nvPr>
        </p:nvSpPr>
        <p:spPr>
          <a:xfrm>
            <a:off x="838200" y="1825625"/>
            <a:ext cx="7220919" cy="4351338"/>
          </a:xfrm>
        </p:spPr>
        <p:txBody>
          <a:bodyPr/>
          <a:lstStyle/>
          <a:p>
            <a:r>
              <a:rPr lang="en-US" dirty="0" smtClean="0"/>
              <a:t>Swallowtail butterfly data </a:t>
            </a:r>
          </a:p>
          <a:p>
            <a:pPr lvl="1"/>
            <a:r>
              <a:rPr lang="en-US" dirty="0" smtClean="0"/>
              <a:t>SNP’s </a:t>
            </a:r>
          </a:p>
          <a:p>
            <a:pPr lvl="2"/>
            <a:r>
              <a:rPr lang="en-US" dirty="0" smtClean="0"/>
              <a:t>data </a:t>
            </a:r>
            <a:r>
              <a:rPr lang="en-US" dirty="0" smtClean="0"/>
              <a:t>provided was not user-friendly </a:t>
            </a:r>
            <a:endParaRPr lang="en-US" dirty="0"/>
          </a:p>
          <a:p>
            <a:pPr lvl="2"/>
            <a:endParaRPr lang="en-US" dirty="0" smtClean="0"/>
          </a:p>
          <a:p>
            <a:pPr lvl="2"/>
            <a:endParaRPr lang="en-US" dirty="0" smtClean="0"/>
          </a:p>
          <a:p>
            <a:r>
              <a:rPr lang="en-US" dirty="0"/>
              <a:t>Example data from vegan library </a:t>
            </a:r>
          </a:p>
          <a:p>
            <a:pPr lvl="1"/>
            <a:r>
              <a:rPr lang="en-US" dirty="0" smtClean="0"/>
              <a:t>Dune </a:t>
            </a:r>
            <a:r>
              <a:rPr lang="en-US" dirty="0"/>
              <a:t>Meadows Observation</a:t>
            </a:r>
          </a:p>
          <a:p>
            <a:pPr lvl="2"/>
            <a:r>
              <a:rPr lang="en-US" dirty="0"/>
              <a:t>Species </a:t>
            </a:r>
            <a:r>
              <a:rPr lang="mr-IN" dirty="0"/>
              <a:t>–</a:t>
            </a:r>
            <a:r>
              <a:rPr lang="en-US" dirty="0"/>
              <a:t> 30 species</a:t>
            </a:r>
          </a:p>
          <a:p>
            <a:pPr lvl="2"/>
            <a:r>
              <a:rPr lang="en-US" dirty="0"/>
              <a:t>Observation </a:t>
            </a:r>
            <a:r>
              <a:rPr lang="mr-IN" dirty="0"/>
              <a:t>–</a:t>
            </a:r>
            <a:r>
              <a:rPr lang="en-US" dirty="0"/>
              <a:t> observed on 20 different sites </a:t>
            </a:r>
          </a:p>
          <a:p>
            <a:pPr lvl="2"/>
            <a:r>
              <a:rPr lang="en-US" dirty="0"/>
              <a:t>Variables </a:t>
            </a:r>
            <a:r>
              <a:rPr lang="mr-IN" dirty="0"/>
              <a:t>–</a:t>
            </a:r>
            <a:r>
              <a:rPr lang="en-US" dirty="0"/>
              <a:t> moisture, </a:t>
            </a:r>
            <a:r>
              <a:rPr lang="en-US" dirty="0" smtClean="0"/>
              <a:t>management, thickness of soil, use, and manure</a:t>
            </a:r>
            <a:endParaRPr lang="en-US" dirty="0" smtClean="0"/>
          </a:p>
          <a:p>
            <a:pPr lvl="2"/>
            <a:endParaRPr lang="en-US" dirty="0"/>
          </a:p>
          <a:p>
            <a:pPr lvl="2"/>
            <a:endParaRPr lang="en-US" dirty="0" smtClean="0"/>
          </a:p>
          <a:p>
            <a:pPr lvl="2"/>
            <a:endParaRPr lang="en-US"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0086" y="623455"/>
            <a:ext cx="3423878" cy="5753416"/>
          </a:xfrm>
          <a:prstGeom prst="rect">
            <a:avLst/>
          </a:prstGeom>
        </p:spPr>
      </p:pic>
    </p:spTree>
    <p:extLst>
      <p:ext uri="{BB962C8B-B14F-4D97-AF65-F5344CB8AC3E}">
        <p14:creationId xmlns:p14="http://schemas.microsoft.com/office/powerpoint/2010/main" val="20546564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 Flow</a:t>
            </a:r>
            <a:endParaRPr lang="en-US" dirty="0"/>
          </a:p>
        </p:txBody>
      </p:sp>
      <p:pic>
        <p:nvPicPr>
          <p:cNvPr id="4" name="Picture 3" descr="Screen%20Shot%202019-03-21%20at%203.06.52%20PM.png"/>
          <p:cNvPicPr/>
          <p:nvPr/>
        </p:nvPicPr>
        <p:blipFill rotWithShape="1">
          <a:blip r:embed="rId3">
            <a:extLst>
              <a:ext uri="{28A0092B-C50C-407E-A947-70E740481C1C}">
                <a14:useLocalDpi xmlns:a14="http://schemas.microsoft.com/office/drawing/2010/main" val="0"/>
              </a:ext>
            </a:extLst>
          </a:blip>
          <a:srcRect l="17716" t="5110" r="17172" b="66740"/>
          <a:stretch/>
        </p:blipFill>
        <p:spPr bwMode="auto">
          <a:xfrm>
            <a:off x="767827" y="1690688"/>
            <a:ext cx="3518117" cy="2168391"/>
          </a:xfrm>
          <a:prstGeom prst="rect">
            <a:avLst/>
          </a:prstGeom>
          <a:noFill/>
          <a:ln>
            <a:noFill/>
          </a:ln>
        </p:spPr>
      </p:pic>
      <p:pic>
        <p:nvPicPr>
          <p:cNvPr id="6" name="Picture 5" descr="Screen%20Shot%202019-03-21%20at%203.06.52%20PM.png"/>
          <p:cNvPicPr/>
          <p:nvPr/>
        </p:nvPicPr>
        <p:blipFill rotWithShape="1">
          <a:blip r:embed="rId3">
            <a:extLst>
              <a:ext uri="{28A0092B-C50C-407E-A947-70E740481C1C}">
                <a14:useLocalDpi xmlns:a14="http://schemas.microsoft.com/office/drawing/2010/main" val="0"/>
              </a:ext>
            </a:extLst>
          </a:blip>
          <a:srcRect l="17586" t="36711" r="17337" b="42372"/>
          <a:stretch/>
        </p:blipFill>
        <p:spPr bwMode="auto">
          <a:xfrm>
            <a:off x="4419274" y="3130655"/>
            <a:ext cx="3717336" cy="1701174"/>
          </a:xfrm>
          <a:prstGeom prst="rect">
            <a:avLst/>
          </a:prstGeom>
          <a:noFill/>
          <a:ln>
            <a:noFill/>
          </a:ln>
        </p:spPr>
      </p:pic>
      <p:pic>
        <p:nvPicPr>
          <p:cNvPr id="7" name="Picture 6" descr="Screen%20Shot%202019-03-21%20at%203.06.52%20PM.png"/>
          <p:cNvPicPr/>
          <p:nvPr/>
        </p:nvPicPr>
        <p:blipFill rotWithShape="1">
          <a:blip r:embed="rId3">
            <a:extLst>
              <a:ext uri="{28A0092B-C50C-407E-A947-70E740481C1C}">
                <a14:useLocalDpi xmlns:a14="http://schemas.microsoft.com/office/drawing/2010/main" val="0"/>
              </a:ext>
            </a:extLst>
          </a:blip>
          <a:srcRect l="16213" t="61258" r="17407" b="16647"/>
          <a:stretch/>
        </p:blipFill>
        <p:spPr bwMode="auto">
          <a:xfrm>
            <a:off x="8136610" y="4831829"/>
            <a:ext cx="3651447" cy="1730413"/>
          </a:xfrm>
          <a:prstGeom prst="rect">
            <a:avLst/>
          </a:prstGeom>
          <a:noFill/>
          <a:ln>
            <a:noFill/>
          </a:ln>
        </p:spPr>
      </p:pic>
    </p:spTree>
    <p:extLst>
      <p:ext uri="{BB962C8B-B14F-4D97-AF65-F5344CB8AC3E}">
        <p14:creationId xmlns:p14="http://schemas.microsoft.com/office/powerpoint/2010/main" val="14877657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b="16646"/>
          <a:stretch/>
        </p:blipFill>
        <p:spPr>
          <a:xfrm>
            <a:off x="1753755" y="3192622"/>
            <a:ext cx="2387600" cy="486957"/>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610" r="829"/>
          <a:stretch/>
        </p:blipFill>
        <p:spPr>
          <a:xfrm>
            <a:off x="6093694" y="942109"/>
            <a:ext cx="5160725" cy="5474941"/>
          </a:xfrm>
          <a:prstGeom prst="rect">
            <a:avLst/>
          </a:prstGeom>
        </p:spPr>
      </p:pic>
      <p:sp>
        <p:nvSpPr>
          <p:cNvPr id="6" name="Title 1"/>
          <p:cNvSpPr>
            <a:spLocks noGrp="1"/>
          </p:cNvSpPr>
          <p:nvPr>
            <p:ph type="title"/>
          </p:nvPr>
        </p:nvSpPr>
        <p:spPr>
          <a:xfrm>
            <a:off x="852055" y="570489"/>
            <a:ext cx="4191000" cy="743239"/>
          </a:xfrm>
        </p:spPr>
        <p:txBody>
          <a:bodyPr>
            <a:normAutofit/>
          </a:bodyPr>
          <a:lstStyle/>
          <a:p>
            <a:r>
              <a:rPr lang="en-US" b="1" dirty="0" smtClean="0"/>
              <a:t>Data Exploration</a:t>
            </a:r>
            <a:endParaRPr lang="en-US" b="1" dirty="0"/>
          </a:p>
        </p:txBody>
      </p:sp>
      <p:sp>
        <p:nvSpPr>
          <p:cNvPr id="2" name="TextBox 1"/>
          <p:cNvSpPr txBox="1"/>
          <p:nvPr/>
        </p:nvSpPr>
        <p:spPr>
          <a:xfrm>
            <a:off x="3380509" y="942109"/>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0985260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Exploration </a:t>
            </a:r>
            <a:r>
              <a:rPr lang="en-US" dirty="0" smtClean="0"/>
              <a:t>- Functions </a:t>
            </a:r>
            <a:endParaRPr lang="en-US" dirty="0"/>
          </a:p>
        </p:txBody>
      </p:sp>
      <p:sp>
        <p:nvSpPr>
          <p:cNvPr id="3" name="Content Placeholder 2"/>
          <p:cNvSpPr>
            <a:spLocks noGrp="1"/>
          </p:cNvSpPr>
          <p:nvPr>
            <p:ph idx="1"/>
          </p:nvPr>
        </p:nvSpPr>
        <p:spPr/>
        <p:txBody>
          <a:bodyPr/>
          <a:lstStyle/>
          <a:p>
            <a:r>
              <a:rPr lang="en-US" dirty="0" smtClean="0"/>
              <a:t>Interchangeability of the PC’s </a:t>
            </a:r>
          </a:p>
          <a:p>
            <a:pPr lvl="1"/>
            <a:r>
              <a:rPr lang="en-US" dirty="0" smtClean="0"/>
              <a:t>By default, PC1 with PC2 </a:t>
            </a:r>
          </a:p>
          <a:p>
            <a:pPr lvl="1"/>
            <a:r>
              <a:rPr lang="en-US" dirty="0" smtClean="0"/>
              <a:t>Can also do PC1 with PC3</a:t>
            </a:r>
          </a:p>
          <a:p>
            <a:pPr lvl="1"/>
            <a:endParaRPr lang="en-US" dirty="0" smtClean="0"/>
          </a:p>
          <a:p>
            <a:r>
              <a:rPr lang="en-US" dirty="0" smtClean="0"/>
              <a:t>Restricting the range of values of the PC’s </a:t>
            </a:r>
          </a:p>
          <a:p>
            <a:endParaRPr lang="en-US" dirty="0"/>
          </a:p>
          <a:p>
            <a:r>
              <a:rPr lang="en-US" dirty="0" smtClean="0"/>
              <a:t>Zoom to the (0,0) coordinates of the plot</a:t>
            </a:r>
            <a:endParaRPr lang="en-US" dirty="0"/>
          </a:p>
        </p:txBody>
      </p:sp>
    </p:spTree>
    <p:extLst>
      <p:ext uri="{BB962C8B-B14F-4D97-AF65-F5344CB8AC3E}">
        <p14:creationId xmlns:p14="http://schemas.microsoft.com/office/powerpoint/2010/main" val="13245431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Shiny Template</a:t>
            </a:r>
            <a:endParaRPr lang="en-US" b="1"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875295"/>
            <a:ext cx="10866327" cy="3765148"/>
          </a:xfrm>
          <a:prstGeom prst="rect">
            <a:avLst/>
          </a:prstGeom>
        </p:spPr>
      </p:pic>
    </p:spTree>
    <p:extLst>
      <p:ext uri="{BB962C8B-B14F-4D97-AF65-F5344CB8AC3E}">
        <p14:creationId xmlns:p14="http://schemas.microsoft.com/office/powerpoint/2010/main" val="19674835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Final Product  </a:t>
            </a:r>
            <a:endParaRPr lang="en-US" b="1" dirty="0"/>
          </a:p>
        </p:txBody>
      </p:sp>
      <p:pic>
        <p:nvPicPr>
          <p:cNvPr id="4" name="Picture 3" descr="Screen%20Shot%202019-03-26%20at%203.24.54%20PM.png"/>
          <p:cNvPicPr/>
          <p:nvPr/>
        </p:nvPicPr>
        <p:blipFill>
          <a:blip r:embed="rId3">
            <a:extLst>
              <a:ext uri="{28A0092B-C50C-407E-A947-70E740481C1C}">
                <a14:useLocalDpi xmlns:a14="http://schemas.microsoft.com/office/drawing/2010/main" val="0"/>
              </a:ext>
            </a:extLst>
          </a:blip>
          <a:srcRect/>
          <a:stretch>
            <a:fillRect/>
          </a:stretch>
        </p:blipFill>
        <p:spPr bwMode="auto">
          <a:xfrm>
            <a:off x="2482479" y="1690688"/>
            <a:ext cx="7536162" cy="4388379"/>
          </a:xfrm>
          <a:prstGeom prst="rect">
            <a:avLst/>
          </a:prstGeom>
          <a:noFill/>
          <a:ln>
            <a:noFill/>
          </a:ln>
        </p:spPr>
      </p:pic>
      <p:sp>
        <p:nvSpPr>
          <p:cNvPr id="7" name="Rectangle 6"/>
          <p:cNvSpPr/>
          <p:nvPr/>
        </p:nvSpPr>
        <p:spPr>
          <a:xfrm>
            <a:off x="251792" y="2054087"/>
            <a:ext cx="1921565" cy="88789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51791" y="3440929"/>
            <a:ext cx="1921565" cy="88789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1791" y="4870174"/>
            <a:ext cx="1921565" cy="88789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0018642" y="2553033"/>
            <a:ext cx="1120413" cy="463218"/>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0018642" y="4257319"/>
            <a:ext cx="1921565" cy="88789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a:stCxn id="7" idx="3"/>
          </p:cNvCxnSpPr>
          <p:nvPr/>
        </p:nvCxnSpPr>
        <p:spPr>
          <a:xfrm>
            <a:off x="2173357" y="2498035"/>
            <a:ext cx="482757" cy="5499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2173357" y="3178629"/>
            <a:ext cx="482757" cy="7062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2173356" y="3900762"/>
            <a:ext cx="482758" cy="850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V="1">
            <a:off x="2162726" y="4701267"/>
            <a:ext cx="493388" cy="6452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9074727" y="2996981"/>
            <a:ext cx="943915" cy="4439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1" idx="1"/>
          </p:cNvCxnSpPr>
          <p:nvPr/>
        </p:nvCxnSpPr>
        <p:spPr>
          <a:xfrm flipH="1">
            <a:off x="8298873" y="4701267"/>
            <a:ext cx="1719769" cy="8128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228900" y="2078440"/>
            <a:ext cx="1967345" cy="1107996"/>
          </a:xfrm>
          <a:prstGeom prst="rect">
            <a:avLst/>
          </a:prstGeom>
          <a:noFill/>
        </p:spPr>
        <p:txBody>
          <a:bodyPr wrap="square" rtlCol="0">
            <a:spAutoFit/>
          </a:bodyPr>
          <a:lstStyle/>
          <a:p>
            <a:r>
              <a:rPr lang="en-US" sz="1600" dirty="0"/>
              <a:t>Ability to choose the PC of interest to compare against PC1</a:t>
            </a:r>
          </a:p>
          <a:p>
            <a:endParaRPr lang="en-US" dirty="0"/>
          </a:p>
        </p:txBody>
      </p:sp>
      <p:sp>
        <p:nvSpPr>
          <p:cNvPr id="30" name="TextBox 29"/>
          <p:cNvSpPr txBox="1"/>
          <p:nvPr/>
        </p:nvSpPr>
        <p:spPr>
          <a:xfrm>
            <a:off x="217456" y="3471123"/>
            <a:ext cx="1967345" cy="1107996"/>
          </a:xfrm>
          <a:prstGeom prst="rect">
            <a:avLst/>
          </a:prstGeom>
          <a:noFill/>
        </p:spPr>
        <p:txBody>
          <a:bodyPr wrap="square" rtlCol="0">
            <a:spAutoFit/>
          </a:bodyPr>
          <a:lstStyle/>
          <a:p>
            <a:r>
              <a:rPr lang="en-US" sz="1600" dirty="0" smtClean="0"/>
              <a:t>Restrict the range of the PC values being plotted </a:t>
            </a:r>
            <a:endParaRPr lang="en-US" sz="1600" dirty="0"/>
          </a:p>
          <a:p>
            <a:endParaRPr lang="en-US" dirty="0"/>
          </a:p>
        </p:txBody>
      </p:sp>
      <p:sp>
        <p:nvSpPr>
          <p:cNvPr id="31" name="TextBox 30"/>
          <p:cNvSpPr txBox="1"/>
          <p:nvPr/>
        </p:nvSpPr>
        <p:spPr>
          <a:xfrm>
            <a:off x="251790" y="4898578"/>
            <a:ext cx="1967345" cy="1107996"/>
          </a:xfrm>
          <a:prstGeom prst="rect">
            <a:avLst/>
          </a:prstGeom>
          <a:noFill/>
        </p:spPr>
        <p:txBody>
          <a:bodyPr wrap="square" rtlCol="0">
            <a:spAutoFit/>
          </a:bodyPr>
          <a:lstStyle/>
          <a:p>
            <a:r>
              <a:rPr lang="en-US" sz="1600" dirty="0" smtClean="0"/>
              <a:t>Zoom up to the (0,0) coordinates of the plot’s viewing frame</a:t>
            </a:r>
            <a:endParaRPr lang="en-US" sz="1600" dirty="0"/>
          </a:p>
          <a:p>
            <a:endParaRPr lang="en-US" dirty="0"/>
          </a:p>
        </p:txBody>
      </p:sp>
      <p:sp>
        <p:nvSpPr>
          <p:cNvPr id="32" name="TextBox 31"/>
          <p:cNvSpPr txBox="1"/>
          <p:nvPr/>
        </p:nvSpPr>
        <p:spPr>
          <a:xfrm>
            <a:off x="10018641" y="2584365"/>
            <a:ext cx="1967345" cy="615553"/>
          </a:xfrm>
          <a:prstGeom prst="rect">
            <a:avLst/>
          </a:prstGeom>
          <a:noFill/>
        </p:spPr>
        <p:txBody>
          <a:bodyPr wrap="square" rtlCol="0">
            <a:spAutoFit/>
          </a:bodyPr>
          <a:lstStyle/>
          <a:p>
            <a:r>
              <a:rPr lang="en-US" sz="1600" dirty="0" smtClean="0"/>
              <a:t>Main plot</a:t>
            </a:r>
            <a:endParaRPr lang="en-US" sz="1600" dirty="0"/>
          </a:p>
          <a:p>
            <a:endParaRPr lang="en-US" dirty="0"/>
          </a:p>
        </p:txBody>
      </p:sp>
      <p:sp>
        <p:nvSpPr>
          <p:cNvPr id="33" name="TextBox 32"/>
          <p:cNvSpPr txBox="1"/>
          <p:nvPr/>
        </p:nvSpPr>
        <p:spPr>
          <a:xfrm>
            <a:off x="9995751" y="4276847"/>
            <a:ext cx="1967345" cy="1107996"/>
          </a:xfrm>
          <a:prstGeom prst="rect">
            <a:avLst/>
          </a:prstGeom>
          <a:noFill/>
        </p:spPr>
        <p:txBody>
          <a:bodyPr wrap="square" rtlCol="0">
            <a:spAutoFit/>
          </a:bodyPr>
          <a:lstStyle/>
          <a:p>
            <a:r>
              <a:rPr lang="en-US" sz="1600" dirty="0" smtClean="0"/>
              <a:t>Short summary of the input values of the resulting plot</a:t>
            </a:r>
            <a:endParaRPr lang="en-US" sz="1600" dirty="0"/>
          </a:p>
          <a:p>
            <a:endParaRPr lang="en-US" dirty="0"/>
          </a:p>
        </p:txBody>
      </p:sp>
    </p:spTree>
    <p:extLst>
      <p:ext uri="{BB962C8B-B14F-4D97-AF65-F5344CB8AC3E}">
        <p14:creationId xmlns:p14="http://schemas.microsoft.com/office/powerpoint/2010/main" val="194281461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2684</TotalTime>
  <Words>1276</Words>
  <Application>Microsoft Macintosh PowerPoint</Application>
  <PresentationFormat>Widescreen</PresentationFormat>
  <Paragraphs>148</Paragraphs>
  <Slides>22</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Calibri</vt:lpstr>
      <vt:lpstr>Calibri Light</vt:lpstr>
      <vt:lpstr>Lucida Console</vt:lpstr>
      <vt:lpstr>Mangal</vt:lpstr>
      <vt:lpstr>Arial</vt:lpstr>
      <vt:lpstr>Office Theme</vt:lpstr>
      <vt:lpstr>BCB330 Undergraduate Project   Cathy Cha </vt:lpstr>
      <vt:lpstr>What is Bioinformatics? </vt:lpstr>
      <vt:lpstr>My Project </vt:lpstr>
      <vt:lpstr>Data</vt:lpstr>
      <vt:lpstr>Work Flow</vt:lpstr>
      <vt:lpstr>Data Exploration</vt:lpstr>
      <vt:lpstr>Data Exploration - Functions </vt:lpstr>
      <vt:lpstr>Shiny Template</vt:lpstr>
      <vt:lpstr>Final Product  </vt:lpstr>
      <vt:lpstr>Before and After </vt:lpstr>
      <vt:lpstr>Data Exploration – prcomp() output</vt:lpstr>
      <vt:lpstr>Before – PC Interchangeability</vt:lpstr>
      <vt:lpstr>After</vt:lpstr>
      <vt:lpstr>Before – PC range restriction</vt:lpstr>
      <vt:lpstr>After</vt:lpstr>
      <vt:lpstr>Before – Zoom </vt:lpstr>
      <vt:lpstr>After</vt:lpstr>
      <vt:lpstr>Before – all together</vt:lpstr>
      <vt:lpstr>After</vt:lpstr>
      <vt:lpstr>Usefulness of the Shiny tool </vt:lpstr>
      <vt:lpstr>Next Steps </vt:lpstr>
      <vt:lpstr>Thank You</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BCB330 Undergraduate Project </dc:title>
  <dc:creator>cathy455503@gmail.com</dc:creator>
  <cp:lastModifiedBy>cathy455503@gmail.com</cp:lastModifiedBy>
  <cp:revision>152</cp:revision>
  <dcterms:created xsi:type="dcterms:W3CDTF">2019-03-20T22:18:22Z</dcterms:created>
  <dcterms:modified xsi:type="dcterms:W3CDTF">2019-04-03T13:51:48Z</dcterms:modified>
</cp:coreProperties>
</file>

<file path=docProps/thumbnail.jpeg>
</file>